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44"/>
  </p:notesMasterIdLst>
  <p:sldIdLst>
    <p:sldId id="256" r:id="rId4"/>
    <p:sldId id="289" r:id="rId5"/>
    <p:sldId id="398" r:id="rId6"/>
    <p:sldId id="386" r:id="rId7"/>
    <p:sldId id="266" r:id="rId8"/>
    <p:sldId id="400" r:id="rId9"/>
    <p:sldId id="401" r:id="rId10"/>
    <p:sldId id="403" r:id="rId11"/>
    <p:sldId id="404" r:id="rId12"/>
    <p:sldId id="405" r:id="rId13"/>
    <p:sldId id="435" r:id="rId14"/>
    <p:sldId id="258" r:id="rId15"/>
    <p:sldId id="260" r:id="rId16"/>
    <p:sldId id="259" r:id="rId17"/>
    <p:sldId id="399" r:id="rId18"/>
    <p:sldId id="407" r:id="rId19"/>
    <p:sldId id="418" r:id="rId20"/>
    <p:sldId id="419" r:id="rId21"/>
    <p:sldId id="422" r:id="rId22"/>
    <p:sldId id="431" r:id="rId23"/>
    <p:sldId id="436" r:id="rId24"/>
    <p:sldId id="430" r:id="rId25"/>
    <p:sldId id="420" r:id="rId26"/>
    <p:sldId id="421" r:id="rId27"/>
    <p:sldId id="423" r:id="rId28"/>
    <p:sldId id="406" r:id="rId29"/>
    <p:sldId id="426" r:id="rId30"/>
    <p:sldId id="424" r:id="rId31"/>
    <p:sldId id="425" r:id="rId32"/>
    <p:sldId id="408" r:id="rId33"/>
    <p:sldId id="409" r:id="rId34"/>
    <p:sldId id="428" r:id="rId35"/>
    <p:sldId id="429" r:id="rId36"/>
    <p:sldId id="415" r:id="rId37"/>
    <p:sldId id="416" r:id="rId38"/>
    <p:sldId id="432" r:id="rId39"/>
    <p:sldId id="433" r:id="rId40"/>
    <p:sldId id="434" r:id="rId41"/>
    <p:sldId id="257" r:id="rId42"/>
    <p:sldId id="285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0A0"/>
    <a:srgbClr val="7D9029"/>
    <a:srgbClr val="FE9CC4"/>
    <a:srgbClr val="1D6198"/>
    <a:srgbClr val="D3B5E9"/>
    <a:srgbClr val="D9025B"/>
    <a:srgbClr val="8AA7DA"/>
    <a:srgbClr val="FFE5F0"/>
    <a:srgbClr val="EA7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370" autoAdjust="0"/>
  </p:normalViewPr>
  <p:slideViewPr>
    <p:cSldViewPr snapToGrid="0" snapToObjects="1">
      <p:cViewPr varScale="1">
        <p:scale>
          <a:sx n="93" d="100"/>
          <a:sy n="93" d="100"/>
        </p:scale>
        <p:origin x="37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Zapata-Webborn" userId="09038e84-52f3-4ff2-9965-37d19d93a83f" providerId="ADAL" clId="{B45F786D-31DC-4F4C-8A7C-8740B9F31559}"/>
    <pc:docChg chg="addSld delSld modSld sldOrd">
      <pc:chgData name="Ellen Zapata-Webborn" userId="09038e84-52f3-4ff2-9965-37d19d93a83f" providerId="ADAL" clId="{B45F786D-31DC-4F4C-8A7C-8740B9F31559}" dt="2023-03-08T16:57:15.493" v="328"/>
      <pc:docMkLst>
        <pc:docMk/>
      </pc:docMkLst>
      <pc:sldChg chg="addSp delSp modSp">
        <pc:chgData name="Ellen Zapata-Webborn" userId="09038e84-52f3-4ff2-9965-37d19d93a83f" providerId="ADAL" clId="{B45F786D-31DC-4F4C-8A7C-8740B9F31559}" dt="2023-03-08T13:54:08.017" v="269"/>
        <pc:sldMkLst>
          <pc:docMk/>
          <pc:sldMk cId="1420257387" sldId="257"/>
        </pc:sldMkLst>
        <pc:spChg chg="add mod">
          <ac:chgData name="Ellen Zapata-Webborn" userId="09038e84-52f3-4ff2-9965-37d19d93a83f" providerId="ADAL" clId="{B45F786D-31DC-4F4C-8A7C-8740B9F31559}" dt="2023-03-08T13:53:56.120" v="267"/>
          <ac:spMkLst>
            <pc:docMk/>
            <pc:sldMk cId="1420257387" sldId="257"/>
            <ac:spMk id="2" creationId="{C35DB2AB-2C70-C3EB-3C47-05805AF4888B}"/>
          </ac:spMkLst>
        </pc:spChg>
        <pc:spChg chg="add del mod">
          <ac:chgData name="Ellen Zapata-Webborn" userId="09038e84-52f3-4ff2-9965-37d19d93a83f" providerId="ADAL" clId="{B45F786D-31DC-4F4C-8A7C-8740B9F31559}" dt="2023-03-08T13:54:08.017" v="269"/>
          <ac:spMkLst>
            <pc:docMk/>
            <pc:sldMk cId="1420257387" sldId="257"/>
            <ac:spMk id="4" creationId="{3B7A88B4-E0BD-36B7-5764-80B79C94BED8}"/>
          </ac:spMkLst>
        </pc:spChg>
      </pc:sldChg>
      <pc:sldChg chg="ord">
        <pc:chgData name="Ellen Zapata-Webborn" userId="09038e84-52f3-4ff2-9965-37d19d93a83f" providerId="ADAL" clId="{B45F786D-31DC-4F4C-8A7C-8740B9F31559}" dt="2023-03-08T16:52:25.226" v="326"/>
        <pc:sldMkLst>
          <pc:docMk/>
          <pc:sldMk cId="0" sldId="260"/>
        </pc:sldMkLst>
      </pc:sldChg>
      <pc:sldChg chg="modAnim">
        <pc:chgData name="Ellen Zapata-Webborn" userId="09038e84-52f3-4ff2-9965-37d19d93a83f" providerId="ADAL" clId="{B45F786D-31DC-4F4C-8A7C-8740B9F31559}" dt="2023-03-08T13:22:31.652" v="264"/>
        <pc:sldMkLst>
          <pc:docMk/>
          <pc:sldMk cId="851585751" sldId="398"/>
        </pc:sldMkLst>
      </pc:sldChg>
      <pc:sldChg chg="modSp ord modAnim">
        <pc:chgData name="Ellen Zapata-Webborn" userId="09038e84-52f3-4ff2-9965-37d19d93a83f" providerId="ADAL" clId="{B45F786D-31DC-4F4C-8A7C-8740B9F31559}" dt="2023-03-06T21:05:34.363" v="30" actId="6549"/>
        <pc:sldMkLst>
          <pc:docMk/>
          <pc:sldMk cId="3968634221" sldId="406"/>
        </pc:sldMkLst>
        <pc:spChg chg="mod">
          <ac:chgData name="Ellen Zapata-Webborn" userId="09038e84-52f3-4ff2-9965-37d19d93a83f" providerId="ADAL" clId="{B45F786D-31DC-4F4C-8A7C-8740B9F31559}" dt="2023-03-06T21:05:34.363" v="30" actId="6549"/>
          <ac:spMkLst>
            <pc:docMk/>
            <pc:sldMk cId="3968634221" sldId="406"/>
            <ac:spMk id="3" creationId="{00000000-0000-0000-0000-000000000000}"/>
          </ac:spMkLst>
        </pc:spChg>
      </pc:sldChg>
      <pc:sldChg chg="modSp ord">
        <pc:chgData name="Ellen Zapata-Webborn" userId="09038e84-52f3-4ff2-9965-37d19d93a83f" providerId="ADAL" clId="{B45F786D-31DC-4F4C-8A7C-8740B9F31559}" dt="2023-03-08T16:41:17.664" v="325" actId="20577"/>
        <pc:sldMkLst>
          <pc:docMk/>
          <pc:sldMk cId="2938393188" sldId="407"/>
        </pc:sldMkLst>
        <pc:spChg chg="mod">
          <ac:chgData name="Ellen Zapata-Webborn" userId="09038e84-52f3-4ff2-9965-37d19d93a83f" providerId="ADAL" clId="{B45F786D-31DC-4F4C-8A7C-8740B9F31559}" dt="2023-03-08T16:41:17.664" v="325" actId="20577"/>
          <ac:spMkLst>
            <pc:docMk/>
            <pc:sldMk cId="2938393188" sldId="407"/>
            <ac:spMk id="3" creationId="{00000000-0000-0000-0000-000000000000}"/>
          </ac:spMkLst>
        </pc:spChg>
      </pc:sldChg>
      <pc:sldChg chg="addSp modSp">
        <pc:chgData name="Ellen Zapata-Webborn" userId="09038e84-52f3-4ff2-9965-37d19d93a83f" providerId="ADAL" clId="{B45F786D-31DC-4F4C-8A7C-8740B9F31559}" dt="2023-03-06T21:08:22.224" v="31"/>
        <pc:sldMkLst>
          <pc:docMk/>
          <pc:sldMk cId="750604261" sldId="408"/>
        </pc:sldMkLst>
        <pc:picChg chg="add mod">
          <ac:chgData name="Ellen Zapata-Webborn" userId="09038e84-52f3-4ff2-9965-37d19d93a83f" providerId="ADAL" clId="{B45F786D-31DC-4F4C-8A7C-8740B9F31559}" dt="2023-03-06T21:08:22.224" v="31"/>
          <ac:picMkLst>
            <pc:docMk/>
            <pc:sldMk cId="750604261" sldId="408"/>
            <ac:picMk id="2" creationId="{554A0DCF-1CF2-7363-212D-BFEDB8419C85}"/>
          </ac:picMkLst>
        </pc:picChg>
      </pc:sldChg>
      <pc:sldChg chg="addSp modSp">
        <pc:chgData name="Ellen Zapata-Webborn" userId="09038e84-52f3-4ff2-9965-37d19d93a83f" providerId="ADAL" clId="{B45F786D-31DC-4F4C-8A7C-8740B9F31559}" dt="2023-03-06T21:22:37.807" v="35"/>
        <pc:sldMkLst>
          <pc:docMk/>
          <pc:sldMk cId="3738498666" sldId="409"/>
        </pc:sldMkLst>
        <pc:picChg chg="add mod">
          <ac:chgData name="Ellen Zapata-Webborn" userId="09038e84-52f3-4ff2-9965-37d19d93a83f" providerId="ADAL" clId="{B45F786D-31DC-4F4C-8A7C-8740B9F31559}" dt="2023-03-06T21:09:31.974" v="32"/>
          <ac:picMkLst>
            <pc:docMk/>
            <pc:sldMk cId="3738498666" sldId="409"/>
            <ac:picMk id="2" creationId="{92BC708D-AB89-777D-D9A2-74590C061B44}"/>
          </ac:picMkLst>
        </pc:picChg>
        <pc:picChg chg="add mod">
          <ac:chgData name="Ellen Zapata-Webborn" userId="09038e84-52f3-4ff2-9965-37d19d93a83f" providerId="ADAL" clId="{B45F786D-31DC-4F4C-8A7C-8740B9F31559}" dt="2023-03-06T21:22:37.807" v="35"/>
          <ac:picMkLst>
            <pc:docMk/>
            <pc:sldMk cId="3738498666" sldId="409"/>
            <ac:picMk id="6" creationId="{E3BCFC39-3DD5-6785-099E-BB1A0A42ACE0}"/>
          </ac:picMkLst>
        </pc:picChg>
      </pc:sldChg>
      <pc:sldChg chg="addSp modSp">
        <pc:chgData name="Ellen Zapata-Webborn" userId="09038e84-52f3-4ff2-9965-37d19d93a83f" providerId="ADAL" clId="{B45F786D-31DC-4F4C-8A7C-8740B9F31559}" dt="2023-03-08T11:28:25.614" v="258"/>
        <pc:sldMkLst>
          <pc:docMk/>
          <pc:sldMk cId="3152425857" sldId="416"/>
        </pc:sldMkLst>
        <pc:picChg chg="add mod">
          <ac:chgData name="Ellen Zapata-Webborn" userId="09038e84-52f3-4ff2-9965-37d19d93a83f" providerId="ADAL" clId="{B45F786D-31DC-4F4C-8A7C-8740B9F31559}" dt="2023-03-08T11:28:25.614" v="258"/>
          <ac:picMkLst>
            <pc:docMk/>
            <pc:sldMk cId="3152425857" sldId="416"/>
            <ac:picMk id="2" creationId="{FB12D839-EB2B-36CE-CFB8-268097B66654}"/>
          </ac:picMkLst>
        </pc:picChg>
      </pc:sldChg>
      <pc:sldChg chg="modAnim">
        <pc:chgData name="Ellen Zapata-Webborn" userId="09038e84-52f3-4ff2-9965-37d19d93a83f" providerId="ADAL" clId="{B45F786D-31DC-4F4C-8A7C-8740B9F31559}" dt="2023-03-07T10:27:19.005" v="42"/>
        <pc:sldMkLst>
          <pc:docMk/>
          <pc:sldMk cId="1034047486" sldId="418"/>
        </pc:sldMkLst>
      </pc:sldChg>
      <pc:sldChg chg="addSp modSp add">
        <pc:chgData name="Ellen Zapata-Webborn" userId="09038e84-52f3-4ff2-9965-37d19d93a83f" providerId="ADAL" clId="{B45F786D-31DC-4F4C-8A7C-8740B9F31559}" dt="2023-03-06T20:34:26.149" v="1" actId="767"/>
        <pc:sldMkLst>
          <pc:docMk/>
          <pc:sldMk cId="1919681396" sldId="419"/>
        </pc:sldMkLst>
        <pc:spChg chg="add mod">
          <ac:chgData name="Ellen Zapata-Webborn" userId="09038e84-52f3-4ff2-9965-37d19d93a83f" providerId="ADAL" clId="{B45F786D-31DC-4F4C-8A7C-8740B9F31559}" dt="2023-03-06T20:34:26.149" v="1" actId="767"/>
          <ac:spMkLst>
            <pc:docMk/>
            <pc:sldMk cId="1919681396" sldId="419"/>
            <ac:spMk id="2" creationId="{8E8F6008-8F47-BD27-1FA5-C44F72AD590D}"/>
          </ac:spMkLst>
        </pc:spChg>
      </pc:sldChg>
      <pc:sldChg chg="addSp delSp modSp add ord modAnim">
        <pc:chgData name="Ellen Zapata-Webborn" userId="09038e84-52f3-4ff2-9965-37d19d93a83f" providerId="ADAL" clId="{B45F786D-31DC-4F4C-8A7C-8740B9F31559}" dt="2023-03-08T16:57:15.493" v="328"/>
        <pc:sldMkLst>
          <pc:docMk/>
          <pc:sldMk cId="2513195315" sldId="420"/>
        </pc:sldMkLst>
        <pc:spChg chg="mod">
          <ac:chgData name="Ellen Zapata-Webborn" userId="09038e84-52f3-4ff2-9965-37d19d93a83f" providerId="ADAL" clId="{B45F786D-31DC-4F4C-8A7C-8740B9F31559}" dt="2023-03-07T10:54:43.895" v="247" actId="20577"/>
          <ac:spMkLst>
            <pc:docMk/>
            <pc:sldMk cId="2513195315" sldId="420"/>
            <ac:spMk id="2" creationId="{8E8F6008-8F47-BD27-1FA5-C44F72AD590D}"/>
          </ac:spMkLst>
        </pc:spChg>
        <pc:spChg chg="add del mod">
          <ac:chgData name="Ellen Zapata-Webborn" userId="09038e84-52f3-4ff2-9965-37d19d93a83f" providerId="ADAL" clId="{B45F786D-31DC-4F4C-8A7C-8740B9F31559}" dt="2023-03-07T10:55:42.857" v="249"/>
          <ac:spMkLst>
            <pc:docMk/>
            <pc:sldMk cId="2513195315" sldId="420"/>
            <ac:spMk id="6" creationId="{B368F3A1-1733-DC83-A031-1F8526F5D7D7}"/>
          </ac:spMkLst>
        </pc:spChg>
      </pc:sldChg>
      <pc:sldChg chg="addSp modSp add">
        <pc:chgData name="Ellen Zapata-Webborn" userId="09038e84-52f3-4ff2-9965-37d19d93a83f" providerId="ADAL" clId="{B45F786D-31DC-4F4C-8A7C-8740B9F31559}" dt="2023-03-06T20:47:10.325" v="13"/>
        <pc:sldMkLst>
          <pc:docMk/>
          <pc:sldMk cId="2885939294" sldId="421"/>
        </pc:sldMkLst>
        <pc:spChg chg="add mod">
          <ac:chgData name="Ellen Zapata-Webborn" userId="09038e84-52f3-4ff2-9965-37d19d93a83f" providerId="ADAL" clId="{B45F786D-31DC-4F4C-8A7C-8740B9F31559}" dt="2023-03-06T20:45:34.592" v="11"/>
          <ac:spMkLst>
            <pc:docMk/>
            <pc:sldMk cId="2885939294" sldId="421"/>
            <ac:spMk id="9" creationId="{C2F74077-98C4-E3EC-0ED5-175E0ADCE3A1}"/>
          </ac:spMkLst>
        </pc:spChg>
        <pc:spChg chg="add mod">
          <ac:chgData name="Ellen Zapata-Webborn" userId="09038e84-52f3-4ff2-9965-37d19d93a83f" providerId="ADAL" clId="{B45F786D-31DC-4F4C-8A7C-8740B9F31559}" dt="2023-03-06T20:46:39.911" v="12"/>
          <ac:spMkLst>
            <pc:docMk/>
            <pc:sldMk cId="2885939294" sldId="421"/>
            <ac:spMk id="11" creationId="{96E9F7BC-ECDA-AE7E-24C5-4D9A246B8AAD}"/>
          </ac:spMkLst>
        </pc:spChg>
        <pc:spChg chg="add mod">
          <ac:chgData name="Ellen Zapata-Webborn" userId="09038e84-52f3-4ff2-9965-37d19d93a83f" providerId="ADAL" clId="{B45F786D-31DC-4F4C-8A7C-8740B9F31559}" dt="2023-03-06T20:47:10.325" v="13"/>
          <ac:spMkLst>
            <pc:docMk/>
            <pc:sldMk cId="2885939294" sldId="421"/>
            <ac:spMk id="12" creationId="{0AC5949D-35B1-03F8-AF79-0A09E11B979D}"/>
          </ac:spMkLst>
        </pc:spChg>
      </pc:sldChg>
      <pc:sldChg chg="addSp modSp add ord">
        <pc:chgData name="Ellen Zapata-Webborn" userId="09038e84-52f3-4ff2-9965-37d19d93a83f" providerId="ADAL" clId="{B45F786D-31DC-4F4C-8A7C-8740B9F31559}" dt="2023-03-07T10:46:35.036" v="44"/>
        <pc:sldMkLst>
          <pc:docMk/>
          <pc:sldMk cId="1343787638" sldId="422"/>
        </pc:sldMkLst>
        <pc:spChg chg="add mod">
          <ac:chgData name="Ellen Zapata-Webborn" userId="09038e84-52f3-4ff2-9965-37d19d93a83f" providerId="ADAL" clId="{B45F786D-31DC-4F4C-8A7C-8740B9F31559}" dt="2023-03-07T10:46:35.036" v="44"/>
          <ac:spMkLst>
            <pc:docMk/>
            <pc:sldMk cId="1343787638" sldId="422"/>
            <ac:spMk id="3" creationId="{040AA524-2A90-3816-F3AC-4E36C20EDEE3}"/>
          </ac:spMkLst>
        </pc:spChg>
      </pc:sldChg>
      <pc:sldChg chg="add">
        <pc:chgData name="Ellen Zapata-Webborn" userId="09038e84-52f3-4ff2-9965-37d19d93a83f" providerId="ADAL" clId="{B45F786D-31DC-4F4C-8A7C-8740B9F31559}" dt="2023-03-06T20:58:08.374" v="15"/>
        <pc:sldMkLst>
          <pc:docMk/>
          <pc:sldMk cId="2353708836" sldId="423"/>
        </pc:sldMkLst>
      </pc:sldChg>
      <pc:sldChg chg="addSp modSp add">
        <pc:chgData name="Ellen Zapata-Webborn" userId="09038e84-52f3-4ff2-9965-37d19d93a83f" providerId="ADAL" clId="{B45F786D-31DC-4F4C-8A7C-8740B9F31559}" dt="2023-03-06T21:02:32.195" v="21"/>
        <pc:sldMkLst>
          <pc:docMk/>
          <pc:sldMk cId="3865363914" sldId="424"/>
        </pc:sldMkLst>
        <pc:spChg chg="add mod">
          <ac:chgData name="Ellen Zapata-Webborn" userId="09038e84-52f3-4ff2-9965-37d19d93a83f" providerId="ADAL" clId="{B45F786D-31DC-4F4C-8A7C-8740B9F31559}" dt="2023-03-06T21:02:32.195" v="21"/>
          <ac:spMkLst>
            <pc:docMk/>
            <pc:sldMk cId="3865363914" sldId="424"/>
            <ac:spMk id="5" creationId="{CB5889F9-D028-76F4-2F41-6A8AD848B386}"/>
          </ac:spMkLst>
        </pc:spChg>
        <pc:picChg chg="add mod">
          <ac:chgData name="Ellen Zapata-Webborn" userId="09038e84-52f3-4ff2-9965-37d19d93a83f" providerId="ADAL" clId="{B45F786D-31DC-4F4C-8A7C-8740B9F31559}" dt="2023-03-06T21:01:42.429" v="17"/>
          <ac:picMkLst>
            <pc:docMk/>
            <pc:sldMk cId="3865363914" sldId="424"/>
            <ac:picMk id="3" creationId="{BD295E86-DB96-7637-3417-5E38B10339E4}"/>
          </ac:picMkLst>
        </pc:picChg>
        <pc:picChg chg="add mod">
          <ac:chgData name="Ellen Zapata-Webborn" userId="09038e84-52f3-4ff2-9965-37d19d93a83f" providerId="ADAL" clId="{B45F786D-31DC-4F4C-8A7C-8740B9F31559}" dt="2023-03-06T21:02:11.348" v="19"/>
          <ac:picMkLst>
            <pc:docMk/>
            <pc:sldMk cId="3865363914" sldId="424"/>
            <ac:picMk id="4" creationId="{305DE944-216A-0A75-B15B-664C3CF93708}"/>
          </ac:picMkLst>
        </pc:picChg>
      </pc:sldChg>
      <pc:sldChg chg="addSp modSp add">
        <pc:chgData name="Ellen Zapata-Webborn" userId="09038e84-52f3-4ff2-9965-37d19d93a83f" providerId="ADAL" clId="{B45F786D-31DC-4F4C-8A7C-8740B9F31559}" dt="2023-03-06T21:02:41.260" v="22"/>
        <pc:sldMkLst>
          <pc:docMk/>
          <pc:sldMk cId="3280244791" sldId="425"/>
        </pc:sldMkLst>
        <pc:picChg chg="add mod">
          <ac:chgData name="Ellen Zapata-Webborn" userId="09038e84-52f3-4ff2-9965-37d19d93a83f" providerId="ADAL" clId="{B45F786D-31DC-4F4C-8A7C-8740B9F31559}" dt="2023-03-06T21:02:41.260" v="22"/>
          <ac:picMkLst>
            <pc:docMk/>
            <pc:sldMk cId="3280244791" sldId="425"/>
            <ac:picMk id="2" creationId="{0B9B921C-8703-07E7-DE1E-73E947BC5702}"/>
          </ac:picMkLst>
        </pc:picChg>
      </pc:sldChg>
      <pc:sldChg chg="addSp modSp add ord">
        <pc:chgData name="Ellen Zapata-Webborn" userId="09038e84-52f3-4ff2-9965-37d19d93a83f" providerId="ADAL" clId="{B45F786D-31DC-4F4C-8A7C-8740B9F31559}" dt="2023-03-06T21:03:53.220" v="27"/>
        <pc:sldMkLst>
          <pc:docMk/>
          <pc:sldMk cId="3646075398" sldId="426"/>
        </pc:sldMkLst>
        <pc:picChg chg="add mod">
          <ac:chgData name="Ellen Zapata-Webborn" userId="09038e84-52f3-4ff2-9965-37d19d93a83f" providerId="ADAL" clId="{B45F786D-31DC-4F4C-8A7C-8740B9F31559}" dt="2023-03-06T21:03:50.393" v="26"/>
          <ac:picMkLst>
            <pc:docMk/>
            <pc:sldMk cId="3646075398" sldId="426"/>
            <ac:picMk id="3" creationId="{01879FDC-3C60-C82F-C1D8-4275285F8E23}"/>
          </ac:picMkLst>
        </pc:picChg>
      </pc:sldChg>
      <pc:sldChg chg="addSp modSp add ord">
        <pc:chgData name="Ellen Zapata-Webborn" userId="09038e84-52f3-4ff2-9965-37d19d93a83f" providerId="ADAL" clId="{B45F786D-31DC-4F4C-8A7C-8740B9F31559}" dt="2023-03-07T11:33:17.133" v="252"/>
        <pc:sldMkLst>
          <pc:docMk/>
          <pc:sldMk cId="140125369" sldId="427"/>
        </pc:sldMkLst>
        <pc:picChg chg="add mod">
          <ac:chgData name="Ellen Zapata-Webborn" userId="09038e84-52f3-4ff2-9965-37d19d93a83f" providerId="ADAL" clId="{B45F786D-31DC-4F4C-8A7C-8740B9F31559}" dt="2023-03-06T21:14:16.537" v="34"/>
          <ac:picMkLst>
            <pc:docMk/>
            <pc:sldMk cId="140125369" sldId="427"/>
            <ac:picMk id="9" creationId="{18EE23F5-41FC-3D50-E8F7-1B745EC928AC}"/>
          </ac:picMkLst>
        </pc:picChg>
      </pc:sldChg>
      <pc:sldChg chg="add del">
        <pc:chgData name="Ellen Zapata-Webborn" userId="09038e84-52f3-4ff2-9965-37d19d93a83f" providerId="ADAL" clId="{B45F786D-31DC-4F4C-8A7C-8740B9F31559}" dt="2023-03-06T21:03:45.061" v="25"/>
        <pc:sldMkLst>
          <pc:docMk/>
          <pc:sldMk cId="3881858421" sldId="427"/>
        </pc:sldMkLst>
      </pc:sldChg>
      <pc:sldChg chg="addSp modSp add">
        <pc:chgData name="Ellen Zapata-Webborn" userId="09038e84-52f3-4ff2-9965-37d19d93a83f" providerId="ADAL" clId="{B45F786D-31DC-4F4C-8A7C-8740B9F31559}" dt="2023-03-06T21:25:01.501" v="40"/>
        <pc:sldMkLst>
          <pc:docMk/>
          <pc:sldMk cId="2950193706" sldId="428"/>
        </pc:sldMkLst>
        <pc:spChg chg="add mod">
          <ac:chgData name="Ellen Zapata-Webborn" userId="09038e84-52f3-4ff2-9965-37d19d93a83f" providerId="ADAL" clId="{B45F786D-31DC-4F4C-8A7C-8740B9F31559}" dt="2023-03-06T21:22:55.959" v="37"/>
          <ac:spMkLst>
            <pc:docMk/>
            <pc:sldMk cId="2950193706" sldId="428"/>
            <ac:spMk id="5" creationId="{DAF051F7-ECB3-27CD-E086-55F700F05FB2}"/>
          </ac:spMkLst>
        </pc:spChg>
        <pc:spChg chg="add mod">
          <ac:chgData name="Ellen Zapata-Webborn" userId="09038e84-52f3-4ff2-9965-37d19d93a83f" providerId="ADAL" clId="{B45F786D-31DC-4F4C-8A7C-8740B9F31559}" dt="2023-03-06T21:25:01.501" v="40"/>
          <ac:spMkLst>
            <pc:docMk/>
            <pc:sldMk cId="2950193706" sldId="428"/>
            <ac:spMk id="11" creationId="{EB7E90AE-4852-998C-4A91-5AED9023257B}"/>
          </ac:spMkLst>
        </pc:spChg>
        <pc:picChg chg="add mod">
          <ac:chgData name="Ellen Zapata-Webborn" userId="09038e84-52f3-4ff2-9965-37d19d93a83f" providerId="ADAL" clId="{B45F786D-31DC-4F4C-8A7C-8740B9F31559}" dt="2023-03-06T21:23:44.293" v="38"/>
          <ac:picMkLst>
            <pc:docMk/>
            <pc:sldMk cId="2950193706" sldId="428"/>
            <ac:picMk id="7" creationId="{8B871844-5DB4-2091-61FB-9078F82BC927}"/>
          </ac:picMkLst>
        </pc:picChg>
      </pc:sldChg>
      <pc:sldChg chg="addSp modSp add">
        <pc:chgData name="Ellen Zapata-Webborn" userId="09038e84-52f3-4ff2-9965-37d19d93a83f" providerId="ADAL" clId="{B45F786D-31DC-4F4C-8A7C-8740B9F31559}" dt="2023-03-06T21:25:37.259" v="41"/>
        <pc:sldMkLst>
          <pc:docMk/>
          <pc:sldMk cId="4010188187" sldId="429"/>
        </pc:sldMkLst>
        <pc:spChg chg="add mod">
          <ac:chgData name="Ellen Zapata-Webborn" userId="09038e84-52f3-4ff2-9965-37d19d93a83f" providerId="ADAL" clId="{B45F786D-31DC-4F4C-8A7C-8740B9F31559}" dt="2023-03-06T21:25:37.259" v="41"/>
          <ac:spMkLst>
            <pc:docMk/>
            <pc:sldMk cId="4010188187" sldId="429"/>
            <ac:spMk id="10" creationId="{AE131E34-6260-1192-1165-C11084F34C3D}"/>
          </ac:spMkLst>
        </pc:spChg>
      </pc:sldChg>
      <pc:sldChg chg="addSp modSp add">
        <pc:chgData name="Ellen Zapata-Webborn" userId="09038e84-52f3-4ff2-9965-37d19d93a83f" providerId="ADAL" clId="{B45F786D-31DC-4F4C-8A7C-8740B9F31559}" dt="2023-03-07T10:55:44.882" v="250"/>
        <pc:sldMkLst>
          <pc:docMk/>
          <pc:sldMk cId="2965883091" sldId="430"/>
        </pc:sldMkLst>
        <pc:spChg chg="add mod">
          <ac:chgData name="Ellen Zapata-Webborn" userId="09038e84-52f3-4ff2-9965-37d19d93a83f" providerId="ADAL" clId="{B45F786D-31DC-4F4C-8A7C-8740B9F31559}" dt="2023-03-07T10:49:22.738" v="46"/>
          <ac:spMkLst>
            <pc:docMk/>
            <pc:sldMk cId="2965883091" sldId="430"/>
            <ac:spMk id="5" creationId="{8945DF1B-40F9-A33C-7756-F0C0072B1AC3}"/>
          </ac:spMkLst>
        </pc:spChg>
        <pc:spChg chg="add mod">
          <ac:chgData name="Ellen Zapata-Webborn" userId="09038e84-52f3-4ff2-9965-37d19d93a83f" providerId="ADAL" clId="{B45F786D-31DC-4F4C-8A7C-8740B9F31559}" dt="2023-03-07T10:55:44.882" v="250"/>
          <ac:spMkLst>
            <pc:docMk/>
            <pc:sldMk cId="2965883091" sldId="430"/>
            <ac:spMk id="6" creationId="{643BEFFD-6F50-4497-0214-40DD33E3DF5E}"/>
          </ac:spMkLst>
        </pc:spChg>
      </pc:sldChg>
      <pc:sldChg chg="add ord">
        <pc:chgData name="Ellen Zapata-Webborn" userId="09038e84-52f3-4ff2-9965-37d19d93a83f" providerId="ADAL" clId="{B45F786D-31DC-4F4C-8A7C-8740B9F31559}" dt="2023-03-08T13:38:44.562" v="266"/>
        <pc:sldMkLst>
          <pc:docMk/>
          <pc:sldMk cId="3987236477" sldId="431"/>
        </pc:sldMkLst>
      </pc:sldChg>
      <pc:sldChg chg="add">
        <pc:chgData name="Ellen Zapata-Webborn" userId="09038e84-52f3-4ff2-9965-37d19d93a83f" providerId="ADAL" clId="{B45F786D-31DC-4F4C-8A7C-8740B9F31559}" dt="2023-03-08T11:25:25.436" v="253"/>
        <pc:sldMkLst>
          <pc:docMk/>
          <pc:sldMk cId="301764325" sldId="432"/>
        </pc:sldMkLst>
      </pc:sldChg>
      <pc:sldChg chg="addSp modSp add">
        <pc:chgData name="Ellen Zapata-Webborn" userId="09038e84-52f3-4ff2-9965-37d19d93a83f" providerId="ADAL" clId="{B45F786D-31DC-4F4C-8A7C-8740B9F31559}" dt="2023-03-08T11:26:00.348" v="256"/>
        <pc:sldMkLst>
          <pc:docMk/>
          <pc:sldMk cId="3484057930" sldId="433"/>
        </pc:sldMkLst>
        <pc:picChg chg="add mod">
          <ac:chgData name="Ellen Zapata-Webborn" userId="09038e84-52f3-4ff2-9965-37d19d93a83f" providerId="ADAL" clId="{B45F786D-31DC-4F4C-8A7C-8740B9F31559}" dt="2023-03-08T11:26:00.348" v="256"/>
          <ac:picMkLst>
            <pc:docMk/>
            <pc:sldMk cId="3484057930" sldId="433"/>
            <ac:picMk id="2" creationId="{F1F73EA7-8391-2F86-EE71-DFFEA3234998}"/>
          </ac:picMkLst>
        </pc:picChg>
      </pc:sldChg>
      <pc:sldChg chg="addSp modSp add">
        <pc:chgData name="Ellen Zapata-Webborn" userId="09038e84-52f3-4ff2-9965-37d19d93a83f" providerId="ADAL" clId="{B45F786D-31DC-4F4C-8A7C-8740B9F31559}" dt="2023-03-08T11:26:29.497" v="257"/>
        <pc:sldMkLst>
          <pc:docMk/>
          <pc:sldMk cId="449463388" sldId="434"/>
        </pc:sldMkLst>
        <pc:picChg chg="add mod">
          <ac:chgData name="Ellen Zapata-Webborn" userId="09038e84-52f3-4ff2-9965-37d19d93a83f" providerId="ADAL" clId="{B45F786D-31DC-4F4C-8A7C-8740B9F31559}" dt="2023-03-08T11:26:29.497" v="257"/>
          <ac:picMkLst>
            <pc:docMk/>
            <pc:sldMk cId="449463388" sldId="434"/>
            <ac:picMk id="2" creationId="{D502DCB8-CBE5-D959-8B5F-543DF9E048C0}"/>
          </ac:picMkLst>
        </pc:picChg>
      </pc:sldChg>
      <pc:sldChg chg="add">
        <pc:chgData name="Ellen Zapata-Webborn" userId="09038e84-52f3-4ff2-9965-37d19d93a83f" providerId="ADAL" clId="{B45F786D-31DC-4F4C-8A7C-8740B9F31559}" dt="2023-03-08T13:33:09.901" v="265"/>
        <pc:sldMkLst>
          <pc:docMk/>
          <pc:sldMk cId="2776503814" sldId="435"/>
        </pc:sldMkLst>
      </pc:sldChg>
      <pc:sldChg chg="addSp delSp modSp add">
        <pc:chgData name="Ellen Zapata-Webborn" userId="09038e84-52f3-4ff2-9965-37d19d93a83f" providerId="ADAL" clId="{B45F786D-31DC-4F4C-8A7C-8740B9F31559}" dt="2023-03-08T16:23:32.724" v="273"/>
        <pc:sldMkLst>
          <pc:docMk/>
          <pc:sldMk cId="2211536306" sldId="436"/>
        </pc:sldMkLst>
        <pc:spChg chg="add del mod">
          <ac:chgData name="Ellen Zapata-Webborn" userId="09038e84-52f3-4ff2-9965-37d19d93a83f" providerId="ADAL" clId="{B45F786D-31DC-4F4C-8A7C-8740B9F31559}" dt="2023-03-08T16:23:31.033" v="272"/>
          <ac:spMkLst>
            <pc:docMk/>
            <pc:sldMk cId="2211536306" sldId="436"/>
            <ac:spMk id="2" creationId="{737AB8C4-7611-C2E1-1F24-BA86D0246528}"/>
          </ac:spMkLst>
        </pc:spChg>
        <pc:spChg chg="add mod">
          <ac:chgData name="Ellen Zapata-Webborn" userId="09038e84-52f3-4ff2-9965-37d19d93a83f" providerId="ADAL" clId="{B45F786D-31DC-4F4C-8A7C-8740B9F31559}" dt="2023-03-08T16:23:32.724" v="273"/>
          <ac:spMkLst>
            <pc:docMk/>
            <pc:sldMk cId="2211536306" sldId="436"/>
            <ac:spMk id="4" creationId="{78450D21-6530-57FA-AFD3-22E68118CC45}"/>
          </ac:spMkLst>
        </pc:spChg>
      </pc:sldChg>
    </pc:docChg>
  </pc:docChgLst>
  <pc:docChgLst>
    <pc:chgData name="Zapata-Webborn, Ellen" userId="09038e84-52f3-4ff2-9965-37d19d93a83f" providerId="ADAL" clId="{B45F786D-31DC-4F4C-8A7C-8740B9F31559}"/>
    <pc:docChg chg="undo custSel addSld delSld modSld">
      <pc:chgData name="Zapata-Webborn, Ellen" userId="09038e84-52f3-4ff2-9965-37d19d93a83f" providerId="ADAL" clId="{B45F786D-31DC-4F4C-8A7C-8740B9F31559}" dt="2023-03-06T17:46:42.302" v="347"/>
      <pc:docMkLst>
        <pc:docMk/>
      </pc:docMkLst>
      <pc:sldChg chg="modSp mod">
        <pc:chgData name="Zapata-Webborn, Ellen" userId="09038e84-52f3-4ff2-9965-37d19d93a83f" providerId="ADAL" clId="{B45F786D-31DC-4F4C-8A7C-8740B9F31559}" dt="2023-03-06T17:32:52.027" v="32" actId="20577"/>
        <pc:sldMkLst>
          <pc:docMk/>
          <pc:sldMk cId="3903566310" sldId="256"/>
        </pc:sldMkLst>
        <pc:spChg chg="mod">
          <ac:chgData name="Zapata-Webborn, Ellen" userId="09038e84-52f3-4ff2-9965-37d19d93a83f" providerId="ADAL" clId="{B45F786D-31DC-4F4C-8A7C-8740B9F31559}" dt="2023-03-06T17:32:37.091" v="3"/>
          <ac:spMkLst>
            <pc:docMk/>
            <pc:sldMk cId="3903566310" sldId="256"/>
            <ac:spMk id="6" creationId="{00000000-0000-0000-0000-000000000000}"/>
          </ac:spMkLst>
        </pc:spChg>
        <pc:spChg chg="mod">
          <ac:chgData name="Zapata-Webborn, Ellen" userId="09038e84-52f3-4ff2-9965-37d19d93a83f" providerId="ADAL" clId="{B45F786D-31DC-4F4C-8A7C-8740B9F31559}" dt="2023-03-06T17:32:52.027" v="32" actId="20577"/>
          <ac:spMkLst>
            <pc:docMk/>
            <pc:sldMk cId="3903566310" sldId="256"/>
            <ac:spMk id="7" creationId="{00000000-0000-0000-0000-000000000000}"/>
          </ac:spMkLst>
        </pc:spChg>
      </pc:sldChg>
      <pc:sldChg chg="modSp add mod">
        <pc:chgData name="Zapata-Webborn, Ellen" userId="09038e84-52f3-4ff2-9965-37d19d93a83f" providerId="ADAL" clId="{B45F786D-31DC-4F4C-8A7C-8740B9F31559}" dt="2023-03-06T17:37:57.074" v="259" actId="27636"/>
        <pc:sldMkLst>
          <pc:docMk/>
          <pc:sldMk cId="0" sldId="258"/>
        </pc:sldMkLst>
        <pc:spChg chg="mod">
          <ac:chgData name="Zapata-Webborn, Ellen" userId="09038e84-52f3-4ff2-9965-37d19d93a83f" providerId="ADAL" clId="{B45F786D-31DC-4F4C-8A7C-8740B9F31559}" dt="2023-03-06T17:37:57.074" v="259" actId="27636"/>
          <ac:spMkLst>
            <pc:docMk/>
            <pc:sldMk cId="0" sldId="258"/>
            <ac:spMk id="2" creationId="{00000000-0000-0000-0000-000000000000}"/>
          </ac:spMkLst>
        </pc:spChg>
      </pc:sldChg>
      <pc:sldChg chg="add">
        <pc:chgData name="Zapata-Webborn, Ellen" userId="09038e84-52f3-4ff2-9965-37d19d93a83f" providerId="ADAL" clId="{B45F786D-31DC-4F4C-8A7C-8740B9F31559}" dt="2023-03-06T17:37:57.047" v="258"/>
        <pc:sldMkLst>
          <pc:docMk/>
          <pc:sldMk cId="0" sldId="259"/>
        </pc:sldMkLst>
      </pc:sldChg>
      <pc:sldChg chg="add">
        <pc:chgData name="Zapata-Webborn, Ellen" userId="09038e84-52f3-4ff2-9965-37d19d93a83f" providerId="ADAL" clId="{B45F786D-31DC-4F4C-8A7C-8740B9F31559}" dt="2023-03-06T17:37:57.047" v="258"/>
        <pc:sldMkLst>
          <pc:docMk/>
          <pc:sldMk cId="0" sldId="260"/>
        </pc:sldMkLst>
      </pc:sldChg>
      <pc:sldChg chg="modSp mod">
        <pc:chgData name="Zapata-Webborn, Ellen" userId="09038e84-52f3-4ff2-9965-37d19d93a83f" providerId="ADAL" clId="{B45F786D-31DC-4F4C-8A7C-8740B9F31559}" dt="2023-03-06T17:42:33.466" v="293" actId="20577"/>
        <pc:sldMkLst>
          <pc:docMk/>
          <pc:sldMk cId="3656966158" sldId="399"/>
        </pc:sldMkLst>
        <pc:spChg chg="mod">
          <ac:chgData name="Zapata-Webborn, Ellen" userId="09038e84-52f3-4ff2-9965-37d19d93a83f" providerId="ADAL" clId="{B45F786D-31DC-4F4C-8A7C-8740B9F31559}" dt="2023-03-06T17:42:33.466" v="293" actId="20577"/>
          <ac:spMkLst>
            <pc:docMk/>
            <pc:sldMk cId="3656966158" sldId="399"/>
            <ac:spMk id="44" creationId="{57569E5F-5EB9-4468-9AFE-A102F3FF66E1}"/>
          </ac:spMkLst>
        </pc:spChg>
      </pc:sldChg>
      <pc:sldChg chg="modSp mod">
        <pc:chgData name="Zapata-Webborn, Ellen" userId="09038e84-52f3-4ff2-9965-37d19d93a83f" providerId="ADAL" clId="{B45F786D-31DC-4F4C-8A7C-8740B9F31559}" dt="2023-03-06T17:34:47.100" v="251" actId="27636"/>
        <pc:sldMkLst>
          <pc:docMk/>
          <pc:sldMk cId="324288954" sldId="401"/>
        </pc:sldMkLst>
        <pc:spChg chg="mod">
          <ac:chgData name="Zapata-Webborn, Ellen" userId="09038e84-52f3-4ff2-9965-37d19d93a83f" providerId="ADAL" clId="{B45F786D-31DC-4F4C-8A7C-8740B9F31559}" dt="2023-03-06T17:34:47.100" v="251" actId="27636"/>
          <ac:spMkLst>
            <pc:docMk/>
            <pc:sldMk cId="324288954" sldId="401"/>
            <ac:spMk id="3" creationId="{00000000-0000-0000-0000-000000000000}"/>
          </ac:spMkLst>
        </pc:spChg>
        <pc:spChg chg="mod">
          <ac:chgData name="Zapata-Webborn, Ellen" userId="09038e84-52f3-4ff2-9965-37d19d93a83f" providerId="ADAL" clId="{B45F786D-31DC-4F4C-8A7C-8740B9F31559}" dt="2023-03-06T17:34:40.647" v="249" actId="27636"/>
          <ac:spMkLst>
            <pc:docMk/>
            <pc:sldMk cId="324288954" sldId="401"/>
            <ac:spMk id="4" creationId="{4FD77FA4-8A3F-02EC-1CC0-81D22590DFBE}"/>
          </ac:spMkLst>
        </pc:spChg>
      </pc:sldChg>
      <pc:sldChg chg="del">
        <pc:chgData name="Zapata-Webborn, Ellen" userId="09038e84-52f3-4ff2-9965-37d19d93a83f" providerId="ADAL" clId="{B45F786D-31DC-4F4C-8A7C-8740B9F31559}" dt="2023-03-06T17:34:58.515" v="252" actId="47"/>
        <pc:sldMkLst>
          <pc:docMk/>
          <pc:sldMk cId="553536543" sldId="402"/>
        </pc:sldMkLst>
      </pc:sldChg>
      <pc:sldChg chg="modSp mod">
        <pc:chgData name="Zapata-Webborn, Ellen" userId="09038e84-52f3-4ff2-9965-37d19d93a83f" providerId="ADAL" clId="{B45F786D-31DC-4F4C-8A7C-8740B9F31559}" dt="2023-03-06T17:35:04.272" v="254" actId="27636"/>
        <pc:sldMkLst>
          <pc:docMk/>
          <pc:sldMk cId="2688746105" sldId="403"/>
        </pc:sldMkLst>
        <pc:spChg chg="mod">
          <ac:chgData name="Zapata-Webborn, Ellen" userId="09038e84-52f3-4ff2-9965-37d19d93a83f" providerId="ADAL" clId="{B45F786D-31DC-4F4C-8A7C-8740B9F31559}" dt="2023-03-06T17:35:04.272" v="254" actId="27636"/>
          <ac:spMkLst>
            <pc:docMk/>
            <pc:sldMk cId="2688746105" sldId="403"/>
            <ac:spMk id="3" creationId="{00000000-0000-0000-0000-000000000000}"/>
          </ac:spMkLst>
        </pc:spChg>
      </pc:sldChg>
      <pc:sldChg chg="modAnim">
        <pc:chgData name="Zapata-Webborn, Ellen" userId="09038e84-52f3-4ff2-9965-37d19d93a83f" providerId="ADAL" clId="{B45F786D-31DC-4F4C-8A7C-8740B9F31559}" dt="2023-03-06T17:35:51.845" v="257"/>
        <pc:sldMkLst>
          <pc:docMk/>
          <pc:sldMk cId="994033699" sldId="404"/>
        </pc:sldMkLst>
      </pc:sldChg>
      <pc:sldChg chg="modSp mod">
        <pc:chgData name="Zapata-Webborn, Ellen" userId="09038e84-52f3-4ff2-9965-37d19d93a83f" providerId="ADAL" clId="{B45F786D-31DC-4F4C-8A7C-8740B9F31559}" dt="2023-03-06T17:39:29.883" v="262"/>
        <pc:sldMkLst>
          <pc:docMk/>
          <pc:sldMk cId="473329880" sldId="405"/>
        </pc:sldMkLst>
        <pc:spChg chg="mod">
          <ac:chgData name="Zapata-Webborn, Ellen" userId="09038e84-52f3-4ff2-9965-37d19d93a83f" providerId="ADAL" clId="{B45F786D-31DC-4F4C-8A7C-8740B9F31559}" dt="2023-03-06T17:39:29.883" v="262"/>
          <ac:spMkLst>
            <pc:docMk/>
            <pc:sldMk cId="473329880" sldId="405"/>
            <ac:spMk id="3" creationId="{00000000-0000-0000-0000-000000000000}"/>
          </ac:spMkLst>
        </pc:spChg>
      </pc:sldChg>
      <pc:sldChg chg="modSp add mod modAnim">
        <pc:chgData name="Zapata-Webborn, Ellen" userId="09038e84-52f3-4ff2-9965-37d19d93a83f" providerId="ADAL" clId="{B45F786D-31DC-4F4C-8A7C-8740B9F31559}" dt="2023-03-06T17:46:42.302" v="347"/>
        <pc:sldMkLst>
          <pc:docMk/>
          <pc:sldMk cId="1034047486" sldId="418"/>
        </pc:sldMkLst>
        <pc:spChg chg="mod">
          <ac:chgData name="Zapata-Webborn, Ellen" userId="09038e84-52f3-4ff2-9965-37d19d93a83f" providerId="ADAL" clId="{B45F786D-31DC-4F4C-8A7C-8740B9F31559}" dt="2023-03-06T17:46:23.624" v="296" actId="27636"/>
          <ac:spMkLst>
            <pc:docMk/>
            <pc:sldMk cId="1034047486" sldId="418"/>
            <ac:spMk id="3" creationId="{00000000-0000-0000-0000-000000000000}"/>
          </ac:spMkLst>
        </pc:spChg>
        <pc:spChg chg="mod">
          <ac:chgData name="Zapata-Webborn, Ellen" userId="09038e84-52f3-4ff2-9965-37d19d93a83f" providerId="ADAL" clId="{B45F786D-31DC-4F4C-8A7C-8740B9F31559}" dt="2023-03-06T17:46:38.064" v="346" actId="20577"/>
          <ac:spMkLst>
            <pc:docMk/>
            <pc:sldMk cId="1034047486" sldId="418"/>
            <ac:spMk id="8" creationId="{A2536C9C-711A-BA9E-9C6D-7651574382FC}"/>
          </ac:spMkLst>
        </pc:spChg>
      </pc:sldChg>
    </pc:docChg>
  </pc:docChgLst>
  <pc:docChgLst>
    <pc:chgData name="Zapata-Webborn, Ellen" userId="09038e84-52f3-4ff2-9965-37d19d93a83f" providerId="ADAL" clId="{DB289D98-C8FA-4E92-BE81-A8C675B9E4E9}"/>
    <pc:docChg chg="modSld">
      <pc:chgData name="Zapata-Webborn, Ellen" userId="09038e84-52f3-4ff2-9965-37d19d93a83f" providerId="ADAL" clId="{DB289D98-C8FA-4E92-BE81-A8C675B9E4E9}" dt="2023-04-04T20:30:38.074" v="17" actId="20577"/>
      <pc:docMkLst>
        <pc:docMk/>
      </pc:docMkLst>
      <pc:sldChg chg="modSp mod">
        <pc:chgData name="Zapata-Webborn, Ellen" userId="09038e84-52f3-4ff2-9965-37d19d93a83f" providerId="ADAL" clId="{DB289D98-C8FA-4E92-BE81-A8C675B9E4E9}" dt="2023-04-04T20:30:12.955" v="13" actId="6549"/>
        <pc:sldMkLst>
          <pc:docMk/>
          <pc:sldMk cId="3903566310" sldId="256"/>
        </pc:sldMkLst>
        <pc:spChg chg="mod">
          <ac:chgData name="Zapata-Webborn, Ellen" userId="09038e84-52f3-4ff2-9965-37d19d93a83f" providerId="ADAL" clId="{DB289D98-C8FA-4E92-BE81-A8C675B9E4E9}" dt="2023-04-04T20:30:12.955" v="13" actId="6549"/>
          <ac:spMkLst>
            <pc:docMk/>
            <pc:sldMk cId="3903566310" sldId="256"/>
            <ac:spMk id="6" creationId="{00000000-0000-0000-0000-000000000000}"/>
          </ac:spMkLst>
        </pc:spChg>
      </pc:sldChg>
      <pc:sldChg chg="modSp mod">
        <pc:chgData name="Zapata-Webborn, Ellen" userId="09038e84-52f3-4ff2-9965-37d19d93a83f" providerId="ADAL" clId="{DB289D98-C8FA-4E92-BE81-A8C675B9E4E9}" dt="2023-04-04T20:30:38.074" v="17" actId="20577"/>
        <pc:sldMkLst>
          <pc:docMk/>
          <pc:sldMk cId="873582120" sldId="285"/>
        </pc:sldMkLst>
        <pc:spChg chg="mod">
          <ac:chgData name="Zapata-Webborn, Ellen" userId="09038e84-52f3-4ff2-9965-37d19d93a83f" providerId="ADAL" clId="{DB289D98-C8FA-4E92-BE81-A8C675B9E4E9}" dt="2023-04-04T20:30:38.074" v="17" actId="20577"/>
          <ac:spMkLst>
            <pc:docMk/>
            <pc:sldMk cId="873582120" sldId="285"/>
            <ac:spMk id="2" creationId="{A251D8D2-D52F-D184-C620-4C72420804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1200" dirty="0"/>
              <a:t>Offices, schools, restaurants, bars, cinemas, non-essential retail etc. close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1200" dirty="0"/>
              <a:t>Non-essential workers stay home most of the time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1200" dirty="0"/>
              <a:t>Many people afraid to go out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48" y="3146856"/>
            <a:ext cx="7886700" cy="59048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1048" y="3869872"/>
            <a:ext cx="7886700" cy="69736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1798" y="844087"/>
            <a:ext cx="5665199" cy="17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72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4446576"/>
            <a:ext cx="7886700" cy="4845"/>
          </a:xfrm>
          <a:prstGeom prst="line">
            <a:avLst/>
          </a:prstGeom>
          <a:noFill/>
          <a:ln w="6350" cap="flat" cmpd="sng" algn="ctr">
            <a:solidFill>
              <a:srgbClr val="C2204F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2523" y="4570774"/>
            <a:ext cx="1392827" cy="4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48" y="3146856"/>
            <a:ext cx="7886700" cy="59048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048" y="3869872"/>
            <a:ext cx="7886700" cy="69736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79" y="589308"/>
            <a:ext cx="2058055" cy="23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6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6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8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2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11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9" indent="0" algn="ctr">
              <a:buNone/>
              <a:defRPr sz="1500"/>
            </a:lvl2pPr>
            <a:lvl3pPr marL="685738" indent="0" algn="ctr">
              <a:buNone/>
              <a:defRPr sz="1350"/>
            </a:lvl3pPr>
            <a:lvl4pPr marL="1028607" indent="0" algn="ctr">
              <a:buNone/>
              <a:defRPr sz="1200"/>
            </a:lvl4pPr>
            <a:lvl5pPr marL="1371477" indent="0" algn="ctr">
              <a:buNone/>
              <a:defRPr sz="1200"/>
            </a:lvl5pPr>
            <a:lvl6pPr marL="1714345" indent="0" algn="ctr">
              <a:buNone/>
              <a:defRPr sz="1200"/>
            </a:lvl6pPr>
            <a:lvl7pPr marL="2057215" indent="0" algn="ctr">
              <a:buNone/>
              <a:defRPr sz="1200"/>
            </a:lvl7pPr>
            <a:lvl8pPr marL="2400084" indent="0" algn="ctr">
              <a:buNone/>
              <a:defRPr sz="1200"/>
            </a:lvl8pPr>
            <a:lvl9pPr marL="274295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55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26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57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46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9" indent="0">
              <a:buNone/>
              <a:defRPr sz="1500" b="1"/>
            </a:lvl2pPr>
            <a:lvl3pPr marL="685738" indent="0">
              <a:buNone/>
              <a:defRPr sz="1350" b="1"/>
            </a:lvl3pPr>
            <a:lvl4pPr marL="1028607" indent="0">
              <a:buNone/>
              <a:defRPr sz="1200" b="1"/>
            </a:lvl4pPr>
            <a:lvl5pPr marL="1371477" indent="0">
              <a:buNone/>
              <a:defRPr sz="1200" b="1"/>
            </a:lvl5pPr>
            <a:lvl6pPr marL="1714345" indent="0">
              <a:buNone/>
              <a:defRPr sz="1200" b="1"/>
            </a:lvl6pPr>
            <a:lvl7pPr marL="2057215" indent="0">
              <a:buNone/>
              <a:defRPr sz="1200" b="1"/>
            </a:lvl7pPr>
            <a:lvl8pPr marL="2400084" indent="0">
              <a:buNone/>
              <a:defRPr sz="1200" b="1"/>
            </a:lvl8pPr>
            <a:lvl9pPr marL="274295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9" indent="0">
              <a:buNone/>
              <a:defRPr sz="1500" b="1"/>
            </a:lvl2pPr>
            <a:lvl3pPr marL="685738" indent="0">
              <a:buNone/>
              <a:defRPr sz="1350" b="1"/>
            </a:lvl3pPr>
            <a:lvl4pPr marL="1028607" indent="0">
              <a:buNone/>
              <a:defRPr sz="1200" b="1"/>
            </a:lvl4pPr>
            <a:lvl5pPr marL="1371477" indent="0">
              <a:buNone/>
              <a:defRPr sz="1200" b="1"/>
            </a:lvl5pPr>
            <a:lvl6pPr marL="1714345" indent="0">
              <a:buNone/>
              <a:defRPr sz="1200" b="1"/>
            </a:lvl6pPr>
            <a:lvl7pPr marL="2057215" indent="0">
              <a:buNone/>
              <a:defRPr sz="1200" b="1"/>
            </a:lvl7pPr>
            <a:lvl8pPr marL="2400084" indent="0">
              <a:buNone/>
              <a:defRPr sz="1200" b="1"/>
            </a:lvl8pPr>
            <a:lvl9pPr marL="274295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69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8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5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9" indent="0">
              <a:buNone/>
              <a:defRPr sz="1050"/>
            </a:lvl2pPr>
            <a:lvl3pPr marL="685738" indent="0">
              <a:buNone/>
              <a:defRPr sz="900"/>
            </a:lvl3pPr>
            <a:lvl4pPr marL="1028607" indent="0">
              <a:buNone/>
              <a:defRPr sz="750"/>
            </a:lvl4pPr>
            <a:lvl5pPr marL="1371477" indent="0">
              <a:buNone/>
              <a:defRPr sz="750"/>
            </a:lvl5pPr>
            <a:lvl6pPr marL="1714345" indent="0">
              <a:buNone/>
              <a:defRPr sz="750"/>
            </a:lvl6pPr>
            <a:lvl7pPr marL="2057215" indent="0">
              <a:buNone/>
              <a:defRPr sz="750"/>
            </a:lvl7pPr>
            <a:lvl8pPr marL="2400084" indent="0">
              <a:buNone/>
              <a:defRPr sz="750"/>
            </a:lvl8pPr>
            <a:lvl9pPr marL="274295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40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9" indent="0">
              <a:buNone/>
              <a:defRPr sz="2100"/>
            </a:lvl2pPr>
            <a:lvl3pPr marL="685738" indent="0">
              <a:buNone/>
              <a:defRPr sz="1800"/>
            </a:lvl3pPr>
            <a:lvl4pPr marL="1028607" indent="0">
              <a:buNone/>
              <a:defRPr sz="1500"/>
            </a:lvl4pPr>
            <a:lvl5pPr marL="1371477" indent="0">
              <a:buNone/>
              <a:defRPr sz="1500"/>
            </a:lvl5pPr>
            <a:lvl6pPr marL="1714345" indent="0">
              <a:buNone/>
              <a:defRPr sz="1500"/>
            </a:lvl6pPr>
            <a:lvl7pPr marL="2057215" indent="0">
              <a:buNone/>
              <a:defRPr sz="1500"/>
            </a:lvl7pPr>
            <a:lvl8pPr marL="2400084" indent="0">
              <a:buNone/>
              <a:defRPr sz="1500"/>
            </a:lvl8pPr>
            <a:lvl9pPr marL="274295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9" indent="0">
              <a:buNone/>
              <a:defRPr sz="1050"/>
            </a:lvl2pPr>
            <a:lvl3pPr marL="685738" indent="0">
              <a:buNone/>
              <a:defRPr sz="900"/>
            </a:lvl3pPr>
            <a:lvl4pPr marL="1028607" indent="0">
              <a:buNone/>
              <a:defRPr sz="750"/>
            </a:lvl4pPr>
            <a:lvl5pPr marL="1371477" indent="0">
              <a:buNone/>
              <a:defRPr sz="750"/>
            </a:lvl5pPr>
            <a:lvl6pPr marL="1714345" indent="0">
              <a:buNone/>
              <a:defRPr sz="750"/>
            </a:lvl6pPr>
            <a:lvl7pPr marL="2057215" indent="0">
              <a:buNone/>
              <a:defRPr sz="750"/>
            </a:lvl7pPr>
            <a:lvl8pPr marL="2400084" indent="0">
              <a:buNone/>
              <a:defRPr sz="750"/>
            </a:lvl8pPr>
            <a:lvl9pPr marL="274295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09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30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6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98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D32E-0665-418A-9211-5CDE2CFC5F6C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D40A-22A5-4AC5-9C58-5593FE39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0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57D7-2419-4CCA-824F-2D0AF119DC1D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1D73-94BB-43C5-82E7-D57653235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73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4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3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2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11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80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49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7" indent="-171435" algn="l" defTabSz="68573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9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8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7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5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5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3" algn="l" defTabSz="6857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osf.io/m5p3b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l.ac.uk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jpeg"/><Relationship Id="rId26" Type="http://schemas.openxmlformats.org/officeDocument/2006/relationships/image" Target="../media/image29.sv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png"/><Relationship Id="rId33" Type="http://schemas.openxmlformats.org/officeDocument/2006/relationships/hyperlink" Target="https://www.mdpi.com/1996-1073/14/21/6934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svg"/><Relationship Id="rId32" Type="http://schemas.openxmlformats.org/officeDocument/2006/relationships/image" Target="../media/image35.svg"/><Relationship Id="rId5" Type="http://schemas.openxmlformats.org/officeDocument/2006/relationships/image" Target="../media/image8.jpeg"/><Relationship Id="rId15" Type="http://schemas.openxmlformats.org/officeDocument/2006/relationships/image" Target="../media/image18.sv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8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996-1073/14/21/693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l.ac.uk/" TargetMode="External"/><Relationship Id="rId2" Type="http://schemas.openxmlformats.org/officeDocument/2006/relationships/hyperlink" Target="https://serl.ac.uk/key-document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e.webborn@ucl.ac.uk" TargetMode="External"/><Relationship Id="rId5" Type="http://schemas.openxmlformats.org/officeDocument/2006/relationships/hyperlink" Target="http://www.ellenwebborn.com/" TargetMode="External"/><Relationship Id="rId4" Type="http://schemas.openxmlformats.org/officeDocument/2006/relationships/hyperlink" Target="https://osf.io/m5p3b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1FCC2-C91F-FA40-9268-9C092402C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5" r="11663"/>
          <a:stretch/>
        </p:blipFill>
        <p:spPr>
          <a:xfrm>
            <a:off x="4193177" y="422632"/>
            <a:ext cx="4950823" cy="4720868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7504" y="1550194"/>
            <a:ext cx="4055673" cy="30147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Using predictive modelling techniques to study the impact of COVID-19 on domestic energy consumption in GB</a:t>
            </a:r>
          </a:p>
          <a:p>
            <a:endParaRPr lang="en-GB" sz="28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rgbClr val="D9025B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Dr Ellen Zapata-Webborn</a:t>
            </a:r>
          </a:p>
          <a:p>
            <a:r>
              <a:rPr lang="en-GB" sz="12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Paper pre-print: </a:t>
            </a:r>
            <a:r>
              <a:rPr lang="en-GB" sz="12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  <a:hlinkClick r:id="rId4"/>
              </a:rPr>
              <a:t>https://osf.io/m5p3b/</a:t>
            </a:r>
            <a:r>
              <a:rPr lang="en-GB" sz="12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</a:p>
          <a:p>
            <a:endParaRPr lang="en-GB" sz="2000" dirty="0">
              <a:solidFill>
                <a:srgbClr val="D9025B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7F336-0661-CF41-A0ED-5DF286B293E1}"/>
              </a:ext>
            </a:extLst>
          </p:cNvPr>
          <p:cNvSpPr/>
          <p:nvPr/>
        </p:nvSpPr>
        <p:spPr>
          <a:xfrm>
            <a:off x="6432698" y="422632"/>
            <a:ext cx="563525" cy="5874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r>
              <a:rPr lang="en-GB" baseline="-25000" dirty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Wednesday 8</a:t>
            </a:r>
            <a:r>
              <a:rPr lang="en-GB" baseline="30000" dirty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th</a:t>
            </a:r>
            <a:r>
              <a:rPr lang="en-GB" baseline="-25000" dirty="0"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 March,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2C15ED-1A39-D44F-B58C-5E11C219F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4" t="6582"/>
          <a:stretch/>
        </p:blipFill>
        <p:spPr>
          <a:xfrm>
            <a:off x="0" y="0"/>
            <a:ext cx="9144000" cy="1217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124" y="253355"/>
            <a:ext cx="1367362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89" y="1112458"/>
            <a:ext cx="6752804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Limited historic data for many participants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Missing data/data quality issues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Weather conditions were exceptional during lockdown 1 (hard to compare with previous years/previous weeks)</a:t>
            </a:r>
          </a:p>
          <a:p>
            <a:pPr>
              <a:lnSpc>
                <a:spcPct val="120000"/>
              </a:lnSpc>
            </a:pPr>
            <a:endParaRPr lang="en-GB" sz="1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6752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D9025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Challenges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2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89" y="1722664"/>
            <a:ext cx="6752804" cy="27283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Compare with previous 7 weeks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But February and April are extremely different in terms of energy consumption (particularly for heating)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Compare with a period in the previous year with similar weather conditions, e.g. autumn</a:t>
            </a:r>
          </a:p>
          <a:p>
            <a:pPr>
              <a:lnSpc>
                <a:spcPct val="120000"/>
              </a:lnSpc>
            </a:pPr>
            <a:endParaRPr lang="en-GB" sz="1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6752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Popular choices for impact estimation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0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7FA9AD-0EBE-4A3E-8CBA-9241BF087CE6}"/>
              </a:ext>
            </a:extLst>
          </p:cNvPr>
          <p:cNvSpPr/>
          <p:nvPr/>
        </p:nvSpPr>
        <p:spPr>
          <a:xfrm>
            <a:off x="564357" y="4379119"/>
            <a:ext cx="809386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Comparing mean external temperature and </a:t>
            </a:r>
            <a:br>
              <a:rPr lang="en-GB" dirty="0"/>
            </a:br>
            <a:r>
              <a:rPr lang="en-GB" dirty="0"/>
              <a:t>solar radiation</a:t>
            </a:r>
            <a:endParaRPr dirty="0"/>
          </a:p>
        </p:txBody>
      </p:sp>
      <p:pic>
        <p:nvPicPr>
          <p:cNvPr id="3" name="Picture 1" descr="presentation_files/figure-pptx/unnamed-chunk-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3075" y="1164431"/>
            <a:ext cx="5648325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2DBED6A-07BD-48E3-874F-C9F228FF8938}"/>
              </a:ext>
            </a:extLst>
          </p:cNvPr>
          <p:cNvSpPr/>
          <p:nvPr/>
        </p:nvSpPr>
        <p:spPr>
          <a:xfrm>
            <a:off x="6426399" y="1368624"/>
            <a:ext cx="242888" cy="242888"/>
          </a:xfrm>
          <a:prstGeom prst="ellipse">
            <a:avLst/>
          </a:prstGeom>
          <a:noFill/>
          <a:ln w="28575">
            <a:solidFill>
              <a:srgbClr val="FFA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29891789-2C48-4CC4-B1C0-68424A47F664}"/>
              </a:ext>
            </a:extLst>
          </p:cNvPr>
          <p:cNvSpPr/>
          <p:nvPr/>
        </p:nvSpPr>
        <p:spPr>
          <a:xfrm>
            <a:off x="7391400" y="917972"/>
            <a:ext cx="1381125" cy="4929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906"/>
              <a:gd name="adj6" fmla="val -54475"/>
            </a:avLst>
          </a:prstGeom>
          <a:solidFill>
            <a:schemeClr val="bg1"/>
          </a:solidFill>
          <a:ln w="19050">
            <a:solidFill>
              <a:srgbClr val="FFA5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Solar radiation during lockdown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6B7ACD79-7766-491B-8D9C-8FB50BB2BF04}"/>
              </a:ext>
            </a:extLst>
          </p:cNvPr>
          <p:cNvSpPr/>
          <p:nvPr/>
        </p:nvSpPr>
        <p:spPr>
          <a:xfrm>
            <a:off x="7400925" y="1611512"/>
            <a:ext cx="1381125" cy="6673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285"/>
              <a:gd name="adj6" fmla="val -51889"/>
            </a:avLst>
          </a:prstGeom>
          <a:solidFill>
            <a:schemeClr val="bg1"/>
          </a:solidFill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External temperature during lockdown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12757E-F469-4463-8425-409251ED1C64}"/>
              </a:ext>
            </a:extLst>
          </p:cNvPr>
          <p:cNvSpPr/>
          <p:nvPr/>
        </p:nvSpPr>
        <p:spPr>
          <a:xfrm>
            <a:off x="6426399" y="2037160"/>
            <a:ext cx="242888" cy="24288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A313E-9E5A-4D19-A029-14FD669E32D5}"/>
              </a:ext>
            </a:extLst>
          </p:cNvPr>
          <p:cNvCxnSpPr>
            <a:cxnSpLocks/>
          </p:cNvCxnSpPr>
          <p:nvPr/>
        </p:nvCxnSpPr>
        <p:spPr>
          <a:xfrm>
            <a:off x="2060972" y="1193006"/>
            <a:ext cx="0" cy="30575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BE5BB7-46AE-42A2-A1B9-802FD248A348}"/>
              </a:ext>
            </a:extLst>
          </p:cNvPr>
          <p:cNvCxnSpPr>
            <a:cxnSpLocks/>
          </p:cNvCxnSpPr>
          <p:nvPr/>
        </p:nvCxnSpPr>
        <p:spPr>
          <a:xfrm>
            <a:off x="6937772" y="1193006"/>
            <a:ext cx="0" cy="3057525"/>
          </a:xfrm>
          <a:prstGeom prst="line">
            <a:avLst/>
          </a:prstGeom>
          <a:ln w="1905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dates have similar conditions?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6FD24-5104-46CF-B92C-A620FC769A1D}"/>
              </a:ext>
            </a:extLst>
          </p:cNvPr>
          <p:cNvSpPr/>
          <p:nvPr/>
        </p:nvSpPr>
        <p:spPr>
          <a:xfrm>
            <a:off x="564357" y="4379119"/>
            <a:ext cx="809386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1" descr="presentation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3075" y="1164431"/>
            <a:ext cx="5648325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EB47F5-CE42-4A73-972F-FD5FF907B26E}"/>
              </a:ext>
            </a:extLst>
          </p:cNvPr>
          <p:cNvCxnSpPr>
            <a:cxnSpLocks/>
          </p:cNvCxnSpPr>
          <p:nvPr/>
        </p:nvCxnSpPr>
        <p:spPr>
          <a:xfrm>
            <a:off x="2060972" y="1193006"/>
            <a:ext cx="0" cy="30575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690F79-9117-4043-9791-A3520D27235A}"/>
              </a:ext>
            </a:extLst>
          </p:cNvPr>
          <p:cNvCxnSpPr>
            <a:cxnSpLocks/>
          </p:cNvCxnSpPr>
          <p:nvPr/>
        </p:nvCxnSpPr>
        <p:spPr>
          <a:xfrm>
            <a:off x="6937772" y="1193006"/>
            <a:ext cx="0" cy="3057525"/>
          </a:xfrm>
          <a:prstGeom prst="line">
            <a:avLst/>
          </a:prstGeom>
          <a:ln w="1905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about the same dates 1 year earlier?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9A302-B159-49D2-815B-06BBEB0C2F9F}"/>
              </a:ext>
            </a:extLst>
          </p:cNvPr>
          <p:cNvSpPr/>
          <p:nvPr/>
        </p:nvSpPr>
        <p:spPr>
          <a:xfrm>
            <a:off x="564357" y="4379119"/>
            <a:ext cx="8093869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1" descr="presentation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43075" y="1164431"/>
            <a:ext cx="5648325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A2B16-8C25-4A3C-9298-A123CDAEAF0A}"/>
              </a:ext>
            </a:extLst>
          </p:cNvPr>
          <p:cNvCxnSpPr>
            <a:cxnSpLocks/>
          </p:cNvCxnSpPr>
          <p:nvPr/>
        </p:nvCxnSpPr>
        <p:spPr>
          <a:xfrm>
            <a:off x="2060972" y="1193006"/>
            <a:ext cx="0" cy="305752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A80E14-4ACB-4796-BB10-69574E089F8B}"/>
              </a:ext>
            </a:extLst>
          </p:cNvPr>
          <p:cNvCxnSpPr>
            <a:cxnSpLocks/>
          </p:cNvCxnSpPr>
          <p:nvPr/>
        </p:nvCxnSpPr>
        <p:spPr>
          <a:xfrm>
            <a:off x="6937772" y="1193006"/>
            <a:ext cx="0" cy="3057525"/>
          </a:xfrm>
          <a:prstGeom prst="line">
            <a:avLst/>
          </a:prstGeom>
          <a:ln w="1905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275FDD-56AE-48E4-8309-A77DD7A6D3A7}"/>
              </a:ext>
            </a:extLst>
          </p:cNvPr>
          <p:cNvGrpSpPr/>
          <p:nvPr/>
        </p:nvGrpSpPr>
        <p:grpSpPr>
          <a:xfrm>
            <a:off x="4572000" y="1493044"/>
            <a:ext cx="1891665" cy="880400"/>
            <a:chOff x="6096000" y="1990725"/>
            <a:chExt cx="2522220" cy="117386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123F60-179C-4ADD-B29C-B797945002C7}"/>
                </a:ext>
              </a:extLst>
            </p:cNvPr>
            <p:cNvCxnSpPr>
              <a:cxnSpLocks/>
            </p:cNvCxnSpPr>
            <p:nvPr/>
          </p:nvCxnSpPr>
          <p:spPr>
            <a:xfrm>
              <a:off x="8618220" y="1990725"/>
              <a:ext cx="0" cy="720725"/>
            </a:xfrm>
            <a:prstGeom prst="straightConnector1">
              <a:avLst/>
            </a:prstGeom>
            <a:ln w="19050">
              <a:solidFill>
                <a:srgbClr val="FFA5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B9D9D-D6C4-45DA-BD84-AD87D35C2CFC}"/>
                </a:ext>
              </a:extLst>
            </p:cNvPr>
            <p:cNvCxnSpPr>
              <a:cxnSpLocks/>
            </p:cNvCxnSpPr>
            <p:nvPr/>
          </p:nvCxnSpPr>
          <p:spPr>
            <a:xfrm>
              <a:off x="8612505" y="2895600"/>
              <a:ext cx="0" cy="268992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459E2D-F961-4913-99A4-177A0B1BC1F4}"/>
                </a:ext>
              </a:extLst>
            </p:cNvPr>
            <p:cNvSpPr/>
            <p:nvPr/>
          </p:nvSpPr>
          <p:spPr>
            <a:xfrm>
              <a:off x="6096000" y="2098758"/>
              <a:ext cx="1981199" cy="931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</a:rPr>
                <a:t>Difference compared to same period in 2019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F4F368A-D1A2-428E-99A0-D1FFACE29B32}"/>
                </a:ext>
              </a:extLst>
            </p:cNvPr>
            <p:cNvCxnSpPr/>
            <p:nvPr/>
          </p:nvCxnSpPr>
          <p:spPr>
            <a:xfrm flipV="1">
              <a:off x="8084820" y="2351087"/>
              <a:ext cx="477362" cy="21334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F125229-D1B9-44C1-AC59-3B790C2A156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8077199" y="2564427"/>
              <a:ext cx="430608" cy="432907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800B77-4802-439F-AFC5-67935E2A2793}"/>
              </a:ext>
            </a:extLst>
          </p:cNvPr>
          <p:cNvGrpSpPr/>
          <p:nvPr/>
        </p:nvGrpSpPr>
        <p:grpSpPr>
          <a:xfrm>
            <a:off x="7083029" y="1249618"/>
            <a:ext cx="2053093" cy="648901"/>
            <a:chOff x="4699253" y="1299363"/>
            <a:chExt cx="2737457" cy="8652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BF2DF9-D510-4FFE-964F-F190817A579B}"/>
                </a:ext>
              </a:extLst>
            </p:cNvPr>
            <p:cNvSpPr/>
            <p:nvPr/>
          </p:nvSpPr>
          <p:spPr>
            <a:xfrm>
              <a:off x="4727893" y="1299363"/>
              <a:ext cx="2708817" cy="865201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</a:rPr>
                <a:t>Same date, previous year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98180BC-E6E6-438E-B7E6-29FA0C029BC4}"/>
                </a:ext>
              </a:extLst>
            </p:cNvPr>
            <p:cNvSpPr/>
            <p:nvPr/>
          </p:nvSpPr>
          <p:spPr>
            <a:xfrm>
              <a:off x="4699253" y="1668188"/>
              <a:ext cx="147957" cy="12754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6A4D53-83B1-89EE-9959-22F4C7B35F86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Sirius Crystal Ball | Baccarat">
            <a:extLst>
              <a:ext uri="{FF2B5EF4-FFF2-40B4-BE49-F238E27FC236}">
                <a16:creationId xmlns:a16="http://schemas.microsoft.com/office/drawing/2014/main" id="{3812E68D-3BA4-4D9B-A527-93775D38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18" y="1960020"/>
            <a:ext cx="1119165" cy="11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B81B04-FB77-4865-8E40-06D6CAE986BB}"/>
              </a:ext>
            </a:extLst>
          </p:cNvPr>
          <p:cNvSpPr/>
          <p:nvPr/>
        </p:nvSpPr>
        <p:spPr>
          <a:xfrm>
            <a:off x="2356688" y="1268744"/>
            <a:ext cx="2150269" cy="1314554"/>
          </a:xfrm>
          <a:custGeom>
            <a:avLst/>
            <a:gdLst>
              <a:gd name="connsiteX0" fmla="*/ 0 w 10067925"/>
              <a:gd name="connsiteY0" fmla="*/ 1050616 h 1752738"/>
              <a:gd name="connsiteX1" fmla="*/ 333375 w 10067925"/>
              <a:gd name="connsiteY1" fmla="*/ 869641 h 1752738"/>
              <a:gd name="connsiteX2" fmla="*/ 704850 w 10067925"/>
              <a:gd name="connsiteY2" fmla="*/ 1041091 h 1752738"/>
              <a:gd name="connsiteX3" fmla="*/ 1066800 w 10067925"/>
              <a:gd name="connsiteY3" fmla="*/ 1193491 h 1752738"/>
              <a:gd name="connsiteX4" fmla="*/ 1447800 w 10067925"/>
              <a:gd name="connsiteY4" fmla="*/ 1050616 h 1752738"/>
              <a:gd name="connsiteX5" fmla="*/ 1771650 w 10067925"/>
              <a:gd name="connsiteY5" fmla="*/ 1536391 h 1752738"/>
              <a:gd name="connsiteX6" fmla="*/ 2162175 w 10067925"/>
              <a:gd name="connsiteY6" fmla="*/ 1641166 h 1752738"/>
              <a:gd name="connsiteX7" fmla="*/ 2486025 w 10067925"/>
              <a:gd name="connsiteY7" fmla="*/ 1050616 h 1752738"/>
              <a:gd name="connsiteX8" fmla="*/ 2867025 w 10067925"/>
              <a:gd name="connsiteY8" fmla="*/ 850591 h 1752738"/>
              <a:gd name="connsiteX9" fmla="*/ 3228975 w 10067925"/>
              <a:gd name="connsiteY9" fmla="*/ 1041091 h 1752738"/>
              <a:gd name="connsiteX10" fmla="*/ 3619500 w 10067925"/>
              <a:gd name="connsiteY10" fmla="*/ 1231591 h 1752738"/>
              <a:gd name="connsiteX11" fmla="*/ 3990975 w 10067925"/>
              <a:gd name="connsiteY11" fmla="*/ 736291 h 1752738"/>
              <a:gd name="connsiteX12" fmla="*/ 4314825 w 10067925"/>
              <a:gd name="connsiteY12" fmla="*/ 1383991 h 1752738"/>
              <a:gd name="connsiteX13" fmla="*/ 4705350 w 10067925"/>
              <a:gd name="connsiteY13" fmla="*/ 1726891 h 1752738"/>
              <a:gd name="connsiteX14" fmla="*/ 5038725 w 10067925"/>
              <a:gd name="connsiteY14" fmla="*/ 698191 h 1752738"/>
              <a:gd name="connsiteX15" fmla="*/ 5343525 w 10067925"/>
              <a:gd name="connsiteY15" fmla="*/ 317191 h 1752738"/>
              <a:gd name="connsiteX16" fmla="*/ 5753100 w 10067925"/>
              <a:gd name="connsiteY16" fmla="*/ 726766 h 1752738"/>
              <a:gd name="connsiteX17" fmla="*/ 6067425 w 10067925"/>
              <a:gd name="connsiteY17" fmla="*/ 2866 h 1752738"/>
              <a:gd name="connsiteX18" fmla="*/ 6457950 w 10067925"/>
              <a:gd name="connsiteY18" fmla="*/ 1050616 h 1752738"/>
              <a:gd name="connsiteX19" fmla="*/ 6810375 w 10067925"/>
              <a:gd name="connsiteY19" fmla="*/ 1584016 h 1752738"/>
              <a:gd name="connsiteX20" fmla="*/ 7181850 w 10067925"/>
              <a:gd name="connsiteY20" fmla="*/ 1345891 h 1752738"/>
              <a:gd name="connsiteX21" fmla="*/ 7553325 w 10067925"/>
              <a:gd name="connsiteY21" fmla="*/ 1022041 h 1752738"/>
              <a:gd name="connsiteX22" fmla="*/ 7896225 w 10067925"/>
              <a:gd name="connsiteY22" fmla="*/ 822016 h 1752738"/>
              <a:gd name="connsiteX23" fmla="*/ 8277225 w 10067925"/>
              <a:gd name="connsiteY23" fmla="*/ 917266 h 1752738"/>
              <a:gd name="connsiteX24" fmla="*/ 8629650 w 10067925"/>
              <a:gd name="connsiteY24" fmla="*/ 869641 h 1752738"/>
              <a:gd name="connsiteX25" fmla="*/ 8963025 w 10067925"/>
              <a:gd name="connsiteY25" fmla="*/ 755341 h 1752738"/>
              <a:gd name="connsiteX26" fmla="*/ 9372600 w 10067925"/>
              <a:gd name="connsiteY26" fmla="*/ 1460191 h 1752738"/>
              <a:gd name="connsiteX27" fmla="*/ 9753600 w 10067925"/>
              <a:gd name="connsiteY27" fmla="*/ 1498291 h 1752738"/>
              <a:gd name="connsiteX28" fmla="*/ 10067925 w 10067925"/>
              <a:gd name="connsiteY28" fmla="*/ 1022041 h 1752738"/>
              <a:gd name="connsiteX29" fmla="*/ 10067925 w 10067925"/>
              <a:gd name="connsiteY29" fmla="*/ 1022041 h 175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67925" h="1752738">
                <a:moveTo>
                  <a:pt x="0" y="1050616"/>
                </a:moveTo>
                <a:cubicBezTo>
                  <a:pt x="107950" y="960922"/>
                  <a:pt x="215900" y="871228"/>
                  <a:pt x="333375" y="869641"/>
                </a:cubicBezTo>
                <a:cubicBezTo>
                  <a:pt x="450850" y="868053"/>
                  <a:pt x="582613" y="987116"/>
                  <a:pt x="704850" y="1041091"/>
                </a:cubicBezTo>
                <a:cubicBezTo>
                  <a:pt x="827087" y="1095066"/>
                  <a:pt x="942975" y="1191904"/>
                  <a:pt x="1066800" y="1193491"/>
                </a:cubicBezTo>
                <a:cubicBezTo>
                  <a:pt x="1190625" y="1195078"/>
                  <a:pt x="1330325" y="993466"/>
                  <a:pt x="1447800" y="1050616"/>
                </a:cubicBezTo>
                <a:cubicBezTo>
                  <a:pt x="1565275" y="1107766"/>
                  <a:pt x="1652588" y="1437966"/>
                  <a:pt x="1771650" y="1536391"/>
                </a:cubicBezTo>
                <a:cubicBezTo>
                  <a:pt x="1890712" y="1634816"/>
                  <a:pt x="2043113" y="1722128"/>
                  <a:pt x="2162175" y="1641166"/>
                </a:cubicBezTo>
                <a:cubicBezTo>
                  <a:pt x="2281237" y="1560204"/>
                  <a:pt x="2368550" y="1182378"/>
                  <a:pt x="2486025" y="1050616"/>
                </a:cubicBezTo>
                <a:cubicBezTo>
                  <a:pt x="2603500" y="918854"/>
                  <a:pt x="2743200" y="852178"/>
                  <a:pt x="2867025" y="850591"/>
                </a:cubicBezTo>
                <a:cubicBezTo>
                  <a:pt x="2990850" y="849004"/>
                  <a:pt x="3103563" y="977591"/>
                  <a:pt x="3228975" y="1041091"/>
                </a:cubicBezTo>
                <a:cubicBezTo>
                  <a:pt x="3354387" y="1104591"/>
                  <a:pt x="3492500" y="1282391"/>
                  <a:pt x="3619500" y="1231591"/>
                </a:cubicBezTo>
                <a:cubicBezTo>
                  <a:pt x="3746500" y="1180791"/>
                  <a:pt x="3875088" y="710891"/>
                  <a:pt x="3990975" y="736291"/>
                </a:cubicBezTo>
                <a:cubicBezTo>
                  <a:pt x="4106862" y="761691"/>
                  <a:pt x="4195763" y="1218891"/>
                  <a:pt x="4314825" y="1383991"/>
                </a:cubicBezTo>
                <a:cubicBezTo>
                  <a:pt x="4433887" y="1549091"/>
                  <a:pt x="4584700" y="1841191"/>
                  <a:pt x="4705350" y="1726891"/>
                </a:cubicBezTo>
                <a:cubicBezTo>
                  <a:pt x="4826000" y="1612591"/>
                  <a:pt x="4932363" y="933141"/>
                  <a:pt x="5038725" y="698191"/>
                </a:cubicBezTo>
                <a:cubicBezTo>
                  <a:pt x="5145088" y="463241"/>
                  <a:pt x="5224463" y="312429"/>
                  <a:pt x="5343525" y="317191"/>
                </a:cubicBezTo>
                <a:cubicBezTo>
                  <a:pt x="5462587" y="321953"/>
                  <a:pt x="5632450" y="779154"/>
                  <a:pt x="5753100" y="726766"/>
                </a:cubicBezTo>
                <a:cubicBezTo>
                  <a:pt x="5873750" y="674378"/>
                  <a:pt x="5949950" y="-51109"/>
                  <a:pt x="6067425" y="2866"/>
                </a:cubicBezTo>
                <a:cubicBezTo>
                  <a:pt x="6184900" y="56841"/>
                  <a:pt x="6334125" y="787091"/>
                  <a:pt x="6457950" y="1050616"/>
                </a:cubicBezTo>
                <a:cubicBezTo>
                  <a:pt x="6581775" y="1314141"/>
                  <a:pt x="6689725" y="1534804"/>
                  <a:pt x="6810375" y="1584016"/>
                </a:cubicBezTo>
                <a:cubicBezTo>
                  <a:pt x="6931025" y="1633228"/>
                  <a:pt x="7058025" y="1439554"/>
                  <a:pt x="7181850" y="1345891"/>
                </a:cubicBezTo>
                <a:cubicBezTo>
                  <a:pt x="7305675" y="1252229"/>
                  <a:pt x="7434263" y="1109353"/>
                  <a:pt x="7553325" y="1022041"/>
                </a:cubicBezTo>
                <a:cubicBezTo>
                  <a:pt x="7672387" y="934729"/>
                  <a:pt x="7775575" y="839479"/>
                  <a:pt x="7896225" y="822016"/>
                </a:cubicBezTo>
                <a:cubicBezTo>
                  <a:pt x="8016875" y="804553"/>
                  <a:pt x="8154988" y="909329"/>
                  <a:pt x="8277225" y="917266"/>
                </a:cubicBezTo>
                <a:cubicBezTo>
                  <a:pt x="8399462" y="925203"/>
                  <a:pt x="8515350" y="896629"/>
                  <a:pt x="8629650" y="869641"/>
                </a:cubicBezTo>
                <a:cubicBezTo>
                  <a:pt x="8743950" y="842653"/>
                  <a:pt x="8839200" y="656916"/>
                  <a:pt x="8963025" y="755341"/>
                </a:cubicBezTo>
                <a:cubicBezTo>
                  <a:pt x="9086850" y="853766"/>
                  <a:pt x="9240838" y="1336366"/>
                  <a:pt x="9372600" y="1460191"/>
                </a:cubicBezTo>
                <a:cubicBezTo>
                  <a:pt x="9504363" y="1584016"/>
                  <a:pt x="9637713" y="1571316"/>
                  <a:pt x="9753600" y="1498291"/>
                </a:cubicBezTo>
                <a:cubicBezTo>
                  <a:pt x="9869487" y="1425266"/>
                  <a:pt x="10067925" y="1022041"/>
                  <a:pt x="10067925" y="1022041"/>
                </a:cubicBezTo>
                <a:lnTo>
                  <a:pt x="10067925" y="1022041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24A631-8949-4A1D-BFCB-F1B141AAAB3C}"/>
              </a:ext>
            </a:extLst>
          </p:cNvPr>
          <p:cNvGrpSpPr/>
          <p:nvPr/>
        </p:nvGrpSpPr>
        <p:grpSpPr>
          <a:xfrm>
            <a:off x="2263950" y="2677012"/>
            <a:ext cx="2157413" cy="1610916"/>
            <a:chOff x="1057274" y="3772055"/>
            <a:chExt cx="2876550" cy="21478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3A72EB1-E059-45F2-A2BF-0C46ED2368A5}"/>
                </a:ext>
              </a:extLst>
            </p:cNvPr>
            <p:cNvSpPr/>
            <p:nvPr/>
          </p:nvSpPr>
          <p:spPr>
            <a:xfrm>
              <a:off x="1066799" y="4467225"/>
              <a:ext cx="2867025" cy="1188992"/>
            </a:xfrm>
            <a:custGeom>
              <a:avLst/>
              <a:gdLst>
                <a:gd name="connsiteX0" fmla="*/ 0 w 10103194"/>
                <a:gd name="connsiteY0" fmla="*/ 1538445 h 1800872"/>
                <a:gd name="connsiteX1" fmla="*/ 342900 w 10103194"/>
                <a:gd name="connsiteY1" fmla="*/ 1138395 h 1800872"/>
                <a:gd name="connsiteX2" fmla="*/ 704850 w 10103194"/>
                <a:gd name="connsiteY2" fmla="*/ 1357470 h 1800872"/>
                <a:gd name="connsiteX3" fmla="*/ 1066800 w 10103194"/>
                <a:gd name="connsiteY3" fmla="*/ 1776570 h 1800872"/>
                <a:gd name="connsiteX4" fmla="*/ 1438275 w 10103194"/>
                <a:gd name="connsiteY4" fmla="*/ 1728945 h 1800872"/>
                <a:gd name="connsiteX5" fmla="*/ 1714500 w 10103194"/>
                <a:gd name="connsiteY5" fmla="*/ 1547970 h 1800872"/>
                <a:gd name="connsiteX6" fmla="*/ 2143125 w 10103194"/>
                <a:gd name="connsiteY6" fmla="*/ 1157445 h 1800872"/>
                <a:gd name="connsiteX7" fmla="*/ 2505075 w 10103194"/>
                <a:gd name="connsiteY7" fmla="*/ 119220 h 1800872"/>
                <a:gd name="connsiteX8" fmla="*/ 2867025 w 10103194"/>
                <a:gd name="connsiteY8" fmla="*/ 100170 h 1800872"/>
                <a:gd name="connsiteX9" fmla="*/ 3248025 w 10103194"/>
                <a:gd name="connsiteY9" fmla="*/ 814545 h 1800872"/>
                <a:gd name="connsiteX10" fmla="*/ 3581400 w 10103194"/>
                <a:gd name="connsiteY10" fmla="*/ 1528920 h 1800872"/>
                <a:gd name="connsiteX11" fmla="*/ 4305300 w 10103194"/>
                <a:gd name="connsiteY11" fmla="*/ 795495 h 1800872"/>
                <a:gd name="connsiteX12" fmla="*/ 4657725 w 10103194"/>
                <a:gd name="connsiteY12" fmla="*/ 1195545 h 1800872"/>
                <a:gd name="connsiteX13" fmla="*/ 5019675 w 10103194"/>
                <a:gd name="connsiteY13" fmla="*/ 805020 h 1800872"/>
                <a:gd name="connsiteX14" fmla="*/ 5362575 w 10103194"/>
                <a:gd name="connsiteY14" fmla="*/ 909795 h 1800872"/>
                <a:gd name="connsiteX15" fmla="*/ 5724525 w 10103194"/>
                <a:gd name="connsiteY15" fmla="*/ 785970 h 1800872"/>
                <a:gd name="connsiteX16" fmla="*/ 6067425 w 10103194"/>
                <a:gd name="connsiteY16" fmla="*/ 376395 h 1800872"/>
                <a:gd name="connsiteX17" fmla="*/ 6457950 w 10103194"/>
                <a:gd name="connsiteY17" fmla="*/ 776445 h 1800872"/>
                <a:gd name="connsiteX18" fmla="*/ 7181850 w 10103194"/>
                <a:gd name="connsiteY18" fmla="*/ 824070 h 1800872"/>
                <a:gd name="connsiteX19" fmla="*/ 7534275 w 10103194"/>
                <a:gd name="connsiteY19" fmla="*/ 471645 h 1800872"/>
                <a:gd name="connsiteX20" fmla="*/ 7905750 w 10103194"/>
                <a:gd name="connsiteY20" fmla="*/ 90645 h 1800872"/>
                <a:gd name="connsiteX21" fmla="*/ 8248650 w 10103194"/>
                <a:gd name="connsiteY21" fmla="*/ 1195545 h 1800872"/>
                <a:gd name="connsiteX22" fmla="*/ 8648700 w 10103194"/>
                <a:gd name="connsiteY22" fmla="*/ 1528920 h 1800872"/>
                <a:gd name="connsiteX23" fmla="*/ 9001125 w 10103194"/>
                <a:gd name="connsiteY23" fmla="*/ 1528920 h 1800872"/>
                <a:gd name="connsiteX24" fmla="*/ 9353550 w 10103194"/>
                <a:gd name="connsiteY24" fmla="*/ 1338420 h 1800872"/>
                <a:gd name="connsiteX25" fmla="*/ 9705975 w 10103194"/>
                <a:gd name="connsiteY25" fmla="*/ 1395570 h 1800872"/>
                <a:gd name="connsiteX26" fmla="*/ 10058400 w 10103194"/>
                <a:gd name="connsiteY26" fmla="*/ 852645 h 1800872"/>
                <a:gd name="connsiteX27" fmla="*/ 10086975 w 10103194"/>
                <a:gd name="connsiteY27" fmla="*/ 833595 h 18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03194" h="1800872">
                  <a:moveTo>
                    <a:pt x="0" y="1538445"/>
                  </a:moveTo>
                  <a:cubicBezTo>
                    <a:pt x="112712" y="1353501"/>
                    <a:pt x="225425" y="1168557"/>
                    <a:pt x="342900" y="1138395"/>
                  </a:cubicBezTo>
                  <a:cubicBezTo>
                    <a:pt x="460375" y="1108233"/>
                    <a:pt x="584200" y="1251107"/>
                    <a:pt x="704850" y="1357470"/>
                  </a:cubicBezTo>
                  <a:cubicBezTo>
                    <a:pt x="825500" y="1463832"/>
                    <a:pt x="944563" y="1714658"/>
                    <a:pt x="1066800" y="1776570"/>
                  </a:cubicBezTo>
                  <a:cubicBezTo>
                    <a:pt x="1189038" y="1838483"/>
                    <a:pt x="1330325" y="1767045"/>
                    <a:pt x="1438275" y="1728945"/>
                  </a:cubicBezTo>
                  <a:cubicBezTo>
                    <a:pt x="1546225" y="1690845"/>
                    <a:pt x="1597025" y="1643220"/>
                    <a:pt x="1714500" y="1547970"/>
                  </a:cubicBezTo>
                  <a:cubicBezTo>
                    <a:pt x="1831975" y="1452720"/>
                    <a:pt x="2011362" y="1395570"/>
                    <a:pt x="2143125" y="1157445"/>
                  </a:cubicBezTo>
                  <a:cubicBezTo>
                    <a:pt x="2274888" y="919320"/>
                    <a:pt x="2384425" y="295432"/>
                    <a:pt x="2505075" y="119220"/>
                  </a:cubicBezTo>
                  <a:cubicBezTo>
                    <a:pt x="2625725" y="-56992"/>
                    <a:pt x="2743200" y="-15718"/>
                    <a:pt x="2867025" y="100170"/>
                  </a:cubicBezTo>
                  <a:cubicBezTo>
                    <a:pt x="2990850" y="216058"/>
                    <a:pt x="3128962" y="576420"/>
                    <a:pt x="3248025" y="814545"/>
                  </a:cubicBezTo>
                  <a:cubicBezTo>
                    <a:pt x="3367088" y="1052670"/>
                    <a:pt x="3405188" y="1532095"/>
                    <a:pt x="3581400" y="1528920"/>
                  </a:cubicBezTo>
                  <a:cubicBezTo>
                    <a:pt x="3757612" y="1525745"/>
                    <a:pt x="4125913" y="851057"/>
                    <a:pt x="4305300" y="795495"/>
                  </a:cubicBezTo>
                  <a:cubicBezTo>
                    <a:pt x="4484687" y="739933"/>
                    <a:pt x="4538663" y="1193958"/>
                    <a:pt x="4657725" y="1195545"/>
                  </a:cubicBezTo>
                  <a:cubicBezTo>
                    <a:pt x="4776787" y="1197132"/>
                    <a:pt x="4902200" y="852645"/>
                    <a:pt x="5019675" y="805020"/>
                  </a:cubicBezTo>
                  <a:cubicBezTo>
                    <a:pt x="5137150" y="757395"/>
                    <a:pt x="5245100" y="912970"/>
                    <a:pt x="5362575" y="909795"/>
                  </a:cubicBezTo>
                  <a:cubicBezTo>
                    <a:pt x="5480050" y="906620"/>
                    <a:pt x="5607050" y="874870"/>
                    <a:pt x="5724525" y="785970"/>
                  </a:cubicBezTo>
                  <a:cubicBezTo>
                    <a:pt x="5842000" y="697070"/>
                    <a:pt x="5945188" y="377982"/>
                    <a:pt x="6067425" y="376395"/>
                  </a:cubicBezTo>
                  <a:cubicBezTo>
                    <a:pt x="6189663" y="374807"/>
                    <a:pt x="6272213" y="701833"/>
                    <a:pt x="6457950" y="776445"/>
                  </a:cubicBezTo>
                  <a:cubicBezTo>
                    <a:pt x="6643687" y="851057"/>
                    <a:pt x="7002463" y="874870"/>
                    <a:pt x="7181850" y="824070"/>
                  </a:cubicBezTo>
                  <a:cubicBezTo>
                    <a:pt x="7361238" y="773270"/>
                    <a:pt x="7413625" y="593882"/>
                    <a:pt x="7534275" y="471645"/>
                  </a:cubicBezTo>
                  <a:cubicBezTo>
                    <a:pt x="7654925" y="349408"/>
                    <a:pt x="7786688" y="-30005"/>
                    <a:pt x="7905750" y="90645"/>
                  </a:cubicBezTo>
                  <a:cubicBezTo>
                    <a:pt x="8024812" y="211295"/>
                    <a:pt x="8124825" y="955833"/>
                    <a:pt x="8248650" y="1195545"/>
                  </a:cubicBezTo>
                  <a:cubicBezTo>
                    <a:pt x="8372475" y="1435257"/>
                    <a:pt x="8523288" y="1473358"/>
                    <a:pt x="8648700" y="1528920"/>
                  </a:cubicBezTo>
                  <a:cubicBezTo>
                    <a:pt x="8774112" y="1584482"/>
                    <a:pt x="8883650" y="1560670"/>
                    <a:pt x="9001125" y="1528920"/>
                  </a:cubicBezTo>
                  <a:cubicBezTo>
                    <a:pt x="9118600" y="1497170"/>
                    <a:pt x="9236075" y="1360645"/>
                    <a:pt x="9353550" y="1338420"/>
                  </a:cubicBezTo>
                  <a:cubicBezTo>
                    <a:pt x="9471025" y="1316195"/>
                    <a:pt x="9588500" y="1476532"/>
                    <a:pt x="9705975" y="1395570"/>
                  </a:cubicBezTo>
                  <a:cubicBezTo>
                    <a:pt x="9823450" y="1314608"/>
                    <a:pt x="9994900" y="946308"/>
                    <a:pt x="10058400" y="852645"/>
                  </a:cubicBezTo>
                  <a:cubicBezTo>
                    <a:pt x="10121900" y="758982"/>
                    <a:pt x="10104437" y="796288"/>
                    <a:pt x="10086975" y="83359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14C2CD-8B3D-4E94-9E27-B17D527ABD35}"/>
                </a:ext>
              </a:extLst>
            </p:cNvPr>
            <p:cNvSpPr/>
            <p:nvPr/>
          </p:nvSpPr>
          <p:spPr>
            <a:xfrm>
              <a:off x="1057274" y="3772055"/>
              <a:ext cx="2867025" cy="2147888"/>
            </a:xfrm>
            <a:custGeom>
              <a:avLst/>
              <a:gdLst>
                <a:gd name="connsiteX0" fmla="*/ 0 w 10103194"/>
                <a:gd name="connsiteY0" fmla="*/ 1538445 h 1800872"/>
                <a:gd name="connsiteX1" fmla="*/ 342900 w 10103194"/>
                <a:gd name="connsiteY1" fmla="*/ 1138395 h 1800872"/>
                <a:gd name="connsiteX2" fmla="*/ 704850 w 10103194"/>
                <a:gd name="connsiteY2" fmla="*/ 1357470 h 1800872"/>
                <a:gd name="connsiteX3" fmla="*/ 1066800 w 10103194"/>
                <a:gd name="connsiteY3" fmla="*/ 1776570 h 1800872"/>
                <a:gd name="connsiteX4" fmla="*/ 1438275 w 10103194"/>
                <a:gd name="connsiteY4" fmla="*/ 1728945 h 1800872"/>
                <a:gd name="connsiteX5" fmla="*/ 1714500 w 10103194"/>
                <a:gd name="connsiteY5" fmla="*/ 1547970 h 1800872"/>
                <a:gd name="connsiteX6" fmla="*/ 2143125 w 10103194"/>
                <a:gd name="connsiteY6" fmla="*/ 1157445 h 1800872"/>
                <a:gd name="connsiteX7" fmla="*/ 2505075 w 10103194"/>
                <a:gd name="connsiteY7" fmla="*/ 119220 h 1800872"/>
                <a:gd name="connsiteX8" fmla="*/ 2867025 w 10103194"/>
                <a:gd name="connsiteY8" fmla="*/ 100170 h 1800872"/>
                <a:gd name="connsiteX9" fmla="*/ 3248025 w 10103194"/>
                <a:gd name="connsiteY9" fmla="*/ 814545 h 1800872"/>
                <a:gd name="connsiteX10" fmla="*/ 3581400 w 10103194"/>
                <a:gd name="connsiteY10" fmla="*/ 1528920 h 1800872"/>
                <a:gd name="connsiteX11" fmla="*/ 4305300 w 10103194"/>
                <a:gd name="connsiteY11" fmla="*/ 795495 h 1800872"/>
                <a:gd name="connsiteX12" fmla="*/ 4657725 w 10103194"/>
                <a:gd name="connsiteY12" fmla="*/ 1195545 h 1800872"/>
                <a:gd name="connsiteX13" fmla="*/ 5019675 w 10103194"/>
                <a:gd name="connsiteY13" fmla="*/ 805020 h 1800872"/>
                <a:gd name="connsiteX14" fmla="*/ 5362575 w 10103194"/>
                <a:gd name="connsiteY14" fmla="*/ 909795 h 1800872"/>
                <a:gd name="connsiteX15" fmla="*/ 5724525 w 10103194"/>
                <a:gd name="connsiteY15" fmla="*/ 785970 h 1800872"/>
                <a:gd name="connsiteX16" fmla="*/ 6067425 w 10103194"/>
                <a:gd name="connsiteY16" fmla="*/ 376395 h 1800872"/>
                <a:gd name="connsiteX17" fmla="*/ 6457950 w 10103194"/>
                <a:gd name="connsiteY17" fmla="*/ 776445 h 1800872"/>
                <a:gd name="connsiteX18" fmla="*/ 7181850 w 10103194"/>
                <a:gd name="connsiteY18" fmla="*/ 824070 h 1800872"/>
                <a:gd name="connsiteX19" fmla="*/ 7534275 w 10103194"/>
                <a:gd name="connsiteY19" fmla="*/ 471645 h 1800872"/>
                <a:gd name="connsiteX20" fmla="*/ 7905750 w 10103194"/>
                <a:gd name="connsiteY20" fmla="*/ 90645 h 1800872"/>
                <a:gd name="connsiteX21" fmla="*/ 8248650 w 10103194"/>
                <a:gd name="connsiteY21" fmla="*/ 1195545 h 1800872"/>
                <a:gd name="connsiteX22" fmla="*/ 8648700 w 10103194"/>
                <a:gd name="connsiteY22" fmla="*/ 1528920 h 1800872"/>
                <a:gd name="connsiteX23" fmla="*/ 9001125 w 10103194"/>
                <a:gd name="connsiteY23" fmla="*/ 1528920 h 1800872"/>
                <a:gd name="connsiteX24" fmla="*/ 9353550 w 10103194"/>
                <a:gd name="connsiteY24" fmla="*/ 1338420 h 1800872"/>
                <a:gd name="connsiteX25" fmla="*/ 9705975 w 10103194"/>
                <a:gd name="connsiteY25" fmla="*/ 1395570 h 1800872"/>
                <a:gd name="connsiteX26" fmla="*/ 10058400 w 10103194"/>
                <a:gd name="connsiteY26" fmla="*/ 852645 h 1800872"/>
                <a:gd name="connsiteX27" fmla="*/ 10086975 w 10103194"/>
                <a:gd name="connsiteY27" fmla="*/ 833595 h 18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03194" h="1800872">
                  <a:moveTo>
                    <a:pt x="0" y="1538445"/>
                  </a:moveTo>
                  <a:cubicBezTo>
                    <a:pt x="112712" y="1353501"/>
                    <a:pt x="225425" y="1168557"/>
                    <a:pt x="342900" y="1138395"/>
                  </a:cubicBezTo>
                  <a:cubicBezTo>
                    <a:pt x="460375" y="1108233"/>
                    <a:pt x="584200" y="1251107"/>
                    <a:pt x="704850" y="1357470"/>
                  </a:cubicBezTo>
                  <a:cubicBezTo>
                    <a:pt x="825500" y="1463832"/>
                    <a:pt x="944563" y="1714658"/>
                    <a:pt x="1066800" y="1776570"/>
                  </a:cubicBezTo>
                  <a:cubicBezTo>
                    <a:pt x="1189038" y="1838483"/>
                    <a:pt x="1330325" y="1767045"/>
                    <a:pt x="1438275" y="1728945"/>
                  </a:cubicBezTo>
                  <a:cubicBezTo>
                    <a:pt x="1546225" y="1690845"/>
                    <a:pt x="1597025" y="1643220"/>
                    <a:pt x="1714500" y="1547970"/>
                  </a:cubicBezTo>
                  <a:cubicBezTo>
                    <a:pt x="1831975" y="1452720"/>
                    <a:pt x="2011362" y="1395570"/>
                    <a:pt x="2143125" y="1157445"/>
                  </a:cubicBezTo>
                  <a:cubicBezTo>
                    <a:pt x="2274888" y="919320"/>
                    <a:pt x="2384425" y="295432"/>
                    <a:pt x="2505075" y="119220"/>
                  </a:cubicBezTo>
                  <a:cubicBezTo>
                    <a:pt x="2625725" y="-56992"/>
                    <a:pt x="2743200" y="-15718"/>
                    <a:pt x="2867025" y="100170"/>
                  </a:cubicBezTo>
                  <a:cubicBezTo>
                    <a:pt x="2990850" y="216058"/>
                    <a:pt x="3128962" y="576420"/>
                    <a:pt x="3248025" y="814545"/>
                  </a:cubicBezTo>
                  <a:cubicBezTo>
                    <a:pt x="3367088" y="1052670"/>
                    <a:pt x="3405188" y="1532095"/>
                    <a:pt x="3581400" y="1528920"/>
                  </a:cubicBezTo>
                  <a:cubicBezTo>
                    <a:pt x="3757612" y="1525745"/>
                    <a:pt x="4125913" y="851057"/>
                    <a:pt x="4305300" y="795495"/>
                  </a:cubicBezTo>
                  <a:cubicBezTo>
                    <a:pt x="4484687" y="739933"/>
                    <a:pt x="4538663" y="1193958"/>
                    <a:pt x="4657725" y="1195545"/>
                  </a:cubicBezTo>
                  <a:cubicBezTo>
                    <a:pt x="4776787" y="1197132"/>
                    <a:pt x="4902200" y="852645"/>
                    <a:pt x="5019675" y="805020"/>
                  </a:cubicBezTo>
                  <a:cubicBezTo>
                    <a:pt x="5137150" y="757395"/>
                    <a:pt x="5245100" y="912970"/>
                    <a:pt x="5362575" y="909795"/>
                  </a:cubicBezTo>
                  <a:cubicBezTo>
                    <a:pt x="5480050" y="906620"/>
                    <a:pt x="5607050" y="874870"/>
                    <a:pt x="5724525" y="785970"/>
                  </a:cubicBezTo>
                  <a:cubicBezTo>
                    <a:pt x="5842000" y="697070"/>
                    <a:pt x="5945188" y="377982"/>
                    <a:pt x="6067425" y="376395"/>
                  </a:cubicBezTo>
                  <a:cubicBezTo>
                    <a:pt x="6189663" y="374807"/>
                    <a:pt x="6272213" y="701833"/>
                    <a:pt x="6457950" y="776445"/>
                  </a:cubicBezTo>
                  <a:cubicBezTo>
                    <a:pt x="6643687" y="851057"/>
                    <a:pt x="7002463" y="874870"/>
                    <a:pt x="7181850" y="824070"/>
                  </a:cubicBezTo>
                  <a:cubicBezTo>
                    <a:pt x="7361238" y="773270"/>
                    <a:pt x="7413625" y="593882"/>
                    <a:pt x="7534275" y="471645"/>
                  </a:cubicBezTo>
                  <a:cubicBezTo>
                    <a:pt x="7654925" y="349408"/>
                    <a:pt x="7786688" y="-30005"/>
                    <a:pt x="7905750" y="90645"/>
                  </a:cubicBezTo>
                  <a:cubicBezTo>
                    <a:pt x="8024812" y="211295"/>
                    <a:pt x="8124825" y="955833"/>
                    <a:pt x="8248650" y="1195545"/>
                  </a:cubicBezTo>
                  <a:cubicBezTo>
                    <a:pt x="8372475" y="1435257"/>
                    <a:pt x="8523288" y="1473358"/>
                    <a:pt x="8648700" y="1528920"/>
                  </a:cubicBezTo>
                  <a:cubicBezTo>
                    <a:pt x="8774112" y="1584482"/>
                    <a:pt x="8883650" y="1560670"/>
                    <a:pt x="9001125" y="1528920"/>
                  </a:cubicBezTo>
                  <a:cubicBezTo>
                    <a:pt x="9118600" y="1497170"/>
                    <a:pt x="9236075" y="1360645"/>
                    <a:pt x="9353550" y="1338420"/>
                  </a:cubicBezTo>
                  <a:cubicBezTo>
                    <a:pt x="9471025" y="1316195"/>
                    <a:pt x="9588500" y="1476532"/>
                    <a:pt x="9705975" y="1395570"/>
                  </a:cubicBezTo>
                  <a:cubicBezTo>
                    <a:pt x="9823450" y="1314608"/>
                    <a:pt x="9994900" y="946308"/>
                    <a:pt x="10058400" y="852645"/>
                  </a:cubicBezTo>
                  <a:cubicBezTo>
                    <a:pt x="10121900" y="758982"/>
                    <a:pt x="10104437" y="796288"/>
                    <a:pt x="10086975" y="833595"/>
                  </a:cubicBezTo>
                </a:path>
              </a:pathLst>
            </a:cu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8157225C-C9A8-4ACA-8FE8-A756CFCF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2204F"/>
                </a:solidFill>
              </a:rPr>
              <a:t>Approach: Predictive modelling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569E5F-5EB9-4468-9AFE-A102F3FF66E1}"/>
              </a:ext>
            </a:extLst>
          </p:cNvPr>
          <p:cNvSpPr txBox="1"/>
          <p:nvPr/>
        </p:nvSpPr>
        <p:spPr>
          <a:xfrm>
            <a:off x="348583" y="1892904"/>
            <a:ext cx="1859669" cy="2862322"/>
          </a:xfrm>
          <a:prstGeom prst="rect">
            <a:avLst/>
          </a:prstGeom>
          <a:solidFill>
            <a:srgbClr val="FFE5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Historic daily/half-hourly electricity and gas consumption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Historic weather (hourly)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Calendar variables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1A9448-66E3-46AE-B1A7-7231EBE9DBFA}"/>
              </a:ext>
            </a:extLst>
          </p:cNvPr>
          <p:cNvSpPr txBox="1"/>
          <p:nvPr/>
        </p:nvSpPr>
        <p:spPr>
          <a:xfrm>
            <a:off x="4722639" y="3208045"/>
            <a:ext cx="1924053" cy="1200329"/>
          </a:xfrm>
          <a:prstGeom prst="rect">
            <a:avLst/>
          </a:prstGeom>
          <a:solidFill>
            <a:srgbClr val="8AA7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Machine learning with cross-validation, training and testing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D0E6A9-72B5-43CD-9B8D-79D873A931AC}"/>
              </a:ext>
            </a:extLst>
          </p:cNvPr>
          <p:cNvSpPr txBox="1"/>
          <p:nvPr/>
        </p:nvSpPr>
        <p:spPr>
          <a:xfrm>
            <a:off x="6928211" y="2931046"/>
            <a:ext cx="1929747" cy="1477328"/>
          </a:xfrm>
          <a:prstGeom prst="rect">
            <a:avLst/>
          </a:prstGeom>
          <a:solidFill>
            <a:srgbClr val="D3B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Predictive model with estimated accuracy </a:t>
            </a:r>
          </a:p>
          <a:p>
            <a:pPr algn="ctr"/>
            <a:r>
              <a:rPr lang="en-GB" dirty="0"/>
              <a:t>(one per household)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E30414-4AA2-42DB-99C2-FBE5B75AC54F}"/>
              </a:ext>
            </a:extLst>
          </p:cNvPr>
          <p:cNvCxnSpPr>
            <a:cxnSpLocks/>
          </p:cNvCxnSpPr>
          <p:nvPr/>
        </p:nvCxnSpPr>
        <p:spPr>
          <a:xfrm rot="5400000" flipV="1">
            <a:off x="4328175" y="2226847"/>
            <a:ext cx="0" cy="5855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6" name="Graphic 55" descr="Thermometer outline">
            <a:extLst>
              <a:ext uri="{FF2B5EF4-FFF2-40B4-BE49-F238E27FC236}">
                <a16:creationId xmlns:a16="http://schemas.microsoft.com/office/drawing/2014/main" id="{D0DB3572-DD00-49D1-A531-2948FA322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782" y="3800736"/>
            <a:ext cx="335384" cy="335384"/>
          </a:xfrm>
          <a:prstGeom prst="rect">
            <a:avLst/>
          </a:prstGeom>
        </p:spPr>
      </p:pic>
      <p:pic>
        <p:nvPicPr>
          <p:cNvPr id="58" name="Graphic 57" descr="Dim (Smaller Sun) outline">
            <a:extLst>
              <a:ext uri="{FF2B5EF4-FFF2-40B4-BE49-F238E27FC236}">
                <a16:creationId xmlns:a16="http://schemas.microsoft.com/office/drawing/2014/main" id="{1D29632F-7252-4C7C-BA89-6806EED29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1307" y="2883573"/>
            <a:ext cx="314817" cy="314817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A065376-265F-4AF3-8B1F-43BB89CCC1CD}"/>
              </a:ext>
            </a:extLst>
          </p:cNvPr>
          <p:cNvCxnSpPr>
            <a:cxnSpLocks/>
          </p:cNvCxnSpPr>
          <p:nvPr/>
        </p:nvCxnSpPr>
        <p:spPr>
          <a:xfrm rot="5400000" flipV="1">
            <a:off x="7005184" y="2244870"/>
            <a:ext cx="0" cy="5855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ow to Learn Programming: 5 Steps to learn to Code">
            <a:extLst>
              <a:ext uri="{FF2B5EF4-FFF2-40B4-BE49-F238E27FC236}">
                <a16:creationId xmlns:a16="http://schemas.microsoft.com/office/drawing/2014/main" id="{B68F7F22-AEB7-460B-9AFA-2E6F6DC7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84" y="1895027"/>
            <a:ext cx="1916910" cy="12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3DB3E-E4F9-0967-9FC6-A536F213954C}"/>
              </a:ext>
            </a:extLst>
          </p:cNvPr>
          <p:cNvSpPr txBox="1"/>
          <p:nvPr/>
        </p:nvSpPr>
        <p:spPr>
          <a:xfrm>
            <a:off x="348583" y="1203840"/>
            <a:ext cx="1859669" cy="646331"/>
          </a:xfrm>
          <a:prstGeom prst="rect">
            <a:avLst/>
          </a:prstGeom>
          <a:solidFill>
            <a:srgbClr val="D902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Inputs for each household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0A2BE-FC1C-0223-E58F-EE5E15133753}"/>
              </a:ext>
            </a:extLst>
          </p:cNvPr>
          <p:cNvSpPr txBox="1"/>
          <p:nvPr/>
        </p:nvSpPr>
        <p:spPr>
          <a:xfrm>
            <a:off x="4729784" y="1198681"/>
            <a:ext cx="1916909" cy="6514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34443-7834-293B-7E3B-E6EE36477AD4}"/>
              </a:ext>
            </a:extLst>
          </p:cNvPr>
          <p:cNvSpPr txBox="1"/>
          <p:nvPr/>
        </p:nvSpPr>
        <p:spPr>
          <a:xfrm>
            <a:off x="6928211" y="1198681"/>
            <a:ext cx="192655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Outputs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5023" y="1098709"/>
                <a:ext cx="7736350" cy="34190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dirty="0"/>
                  <a:t>Elastic net regression (mixture of lasso and ridge)</a:t>
                </a:r>
                <a:endParaRPr lang="en-GB" i="1" dirty="0">
                  <a:effectLst/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GB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𝑗</m:t>
                                    </m:r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𝜆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GB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p>
                          <m:e>
                            <m:d>
                              <m:dPr>
                                <m:ctrlPr>
                                  <a:rPr lang="en-GB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15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r>
                                      <a:rPr lang="en-GB" sz="15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5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 [0,1]</m:t>
                    </m:r>
                  </m:oMath>
                </a14:m>
                <a:r>
                  <a:rPr lang="en-GB" dirty="0"/>
                  <a:t> is the ridge penalty,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is the lasso penalty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dirty="0"/>
                  <a:t>Fairly simple, fast to run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Neural network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dirty="0"/>
                  <a:t>Allows for non-linear interactions, more complex model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dirty="0"/>
                  <a:t>Slower to run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Linear </a:t>
                </a:r>
                <a:r>
                  <a:rPr lang="en-GB" dirty="0" err="1"/>
                  <a:t>EXtreme</a:t>
                </a:r>
                <a:r>
                  <a:rPr lang="en-GB" dirty="0"/>
                  <a:t> Gradient Boosting (</a:t>
                </a:r>
                <a:r>
                  <a:rPr lang="en-GB" dirty="0" err="1"/>
                  <a:t>XGBoost</a:t>
                </a:r>
                <a:r>
                  <a:rPr lang="en-GB" dirty="0"/>
                  <a:t>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GB" dirty="0"/>
                  <a:t>Significantly slower to run, but tends to give better accuracy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023" y="1098709"/>
                <a:ext cx="7736350" cy="3419035"/>
              </a:xfrm>
              <a:blipFill>
                <a:blip r:embed="rId2"/>
                <a:stretch>
                  <a:fillRect l="-552" t="-535" b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Predictive modelling techniques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23" y="1098709"/>
            <a:ext cx="7736350" cy="34190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data.table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caret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glmnet</a:t>
            </a:r>
            <a:r>
              <a:rPr lang="en-GB" dirty="0"/>
              <a:t>, </a:t>
            </a:r>
            <a:r>
              <a:rPr lang="en-GB" dirty="0" err="1"/>
              <a:t>nnet</a:t>
            </a:r>
            <a:r>
              <a:rPr lang="en-GB" dirty="0"/>
              <a:t>, </a:t>
            </a:r>
            <a:r>
              <a:rPr lang="en-GB" dirty="0" err="1"/>
              <a:t>xgboost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parallel and </a:t>
            </a:r>
            <a:r>
              <a:rPr lang="en-GB" dirty="0" err="1"/>
              <a:t>doParallel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stringr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lubridate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R packages of choice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0" y="1098709"/>
            <a:ext cx="8243349" cy="32601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Standard framework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easy ‘plug and play’ route to machine learning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Standard outputs – super easy to compare completely different techniques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Lots of options like pre-processing and cross-validation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Hundreds of options for machine learning models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Using caret to compare models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8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Elastic net regression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A524-2A90-3816-F3AC-4E36C20E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96" y="1110773"/>
            <a:ext cx="8229600" cy="3394472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en-GB" sz="1600" dirty="0">
                <a:latin typeface="Courier"/>
              </a:rPr>
              <a:t> 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library</a:t>
            </a:r>
            <a:r>
              <a:rPr sz="1600" dirty="0">
                <a:latin typeface="Courier"/>
              </a:rPr>
              <a:t>(caret)</a:t>
            </a:r>
            <a:br>
              <a:rPr sz="1600" dirty="0"/>
            </a:b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library</a:t>
            </a:r>
            <a:r>
              <a:rPr sz="1600" dirty="0">
                <a:latin typeface="Courier"/>
              </a:rPr>
              <a:t>(</a:t>
            </a:r>
            <a:r>
              <a:rPr sz="1600" dirty="0" err="1">
                <a:latin typeface="Courier"/>
              </a:rPr>
              <a:t>glmnet</a:t>
            </a:r>
            <a:r>
              <a:rPr sz="1600" dirty="0">
                <a:latin typeface="Courier"/>
              </a:rPr>
              <a:t>)</a:t>
            </a:r>
            <a:endParaRPr lang="en-GB" sz="1600" dirty="0">
              <a:latin typeface="Courier"/>
            </a:endParaRPr>
          </a:p>
          <a:p>
            <a:pPr lvl="0" indent="0">
              <a:buNone/>
            </a:pPr>
            <a:br>
              <a:rPr sz="1600" dirty="0"/>
            </a:b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train</a:t>
            </a:r>
            <a:r>
              <a:rPr sz="1600" dirty="0">
                <a:latin typeface="Courier"/>
              </a:rPr>
              <a:t>(</a:t>
            </a:r>
            <a:r>
              <a:rPr sz="1600" dirty="0">
                <a:solidFill>
                  <a:srgbClr val="7D9029"/>
                </a:solidFill>
                <a:latin typeface="Courier"/>
              </a:rPr>
              <a:t>form</a:t>
            </a:r>
            <a:r>
              <a:rPr lang="en-GB" sz="1600" dirty="0">
                <a:latin typeface="Courier"/>
              </a:rPr>
              <a:t> = </a:t>
            </a:r>
            <a:r>
              <a:rPr lang="en-GB" sz="1600" dirty="0" err="1">
                <a:latin typeface="Courier"/>
              </a:rPr>
              <a:t>as.formula</a:t>
            </a:r>
            <a:r>
              <a:rPr lang="en-GB" sz="1600" dirty="0">
                <a:latin typeface="Courier"/>
              </a:rPr>
              <a:t>(“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demand ~ temperature * weekday</a:t>
            </a:r>
            <a:r>
              <a:rPr lang="en-GB" sz="1600" dirty="0">
                <a:latin typeface="Courier"/>
              </a:rPr>
              <a:t>”)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data</a:t>
            </a:r>
            <a:r>
              <a:rPr lang="en-GB" sz="1600" dirty="0">
                <a:latin typeface="Courier"/>
              </a:rPr>
              <a:t> = </a:t>
            </a:r>
            <a:r>
              <a:rPr lang="en-GB" sz="1600" dirty="0" err="1">
                <a:latin typeface="Courier"/>
              </a:rPr>
              <a:t>training_dataset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method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sz="1600" dirty="0" err="1">
                <a:solidFill>
                  <a:srgbClr val="4070A0"/>
                </a:solidFill>
                <a:latin typeface="Courier"/>
              </a:rPr>
              <a:t>glmnet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trControl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solidFill>
                  <a:srgbClr val="06287E"/>
                </a:solidFill>
                <a:latin typeface="Courier"/>
              </a:rPr>
              <a:t>trainControl</a:t>
            </a:r>
            <a:r>
              <a:rPr sz="1600" dirty="0">
                <a:latin typeface="Courier"/>
              </a:rPr>
              <a:t>(</a:t>
            </a:r>
            <a:r>
              <a:rPr sz="1600" dirty="0">
                <a:solidFill>
                  <a:srgbClr val="7D9029"/>
                </a:solidFill>
                <a:latin typeface="Courier"/>
              </a:rPr>
              <a:t>method 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"cv"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number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n_folds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savePredictions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"final"</a:t>
            </a:r>
            <a:r>
              <a:rPr sz="1600" dirty="0">
                <a:latin typeface="Courier"/>
              </a:rPr>
              <a:t>),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tuneLength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my_tune_length</a:t>
            </a:r>
            <a:r>
              <a:rPr sz="1600" dirty="0">
                <a:latin typeface="Courier"/>
              </a:rPr>
              <a:t>)</a:t>
            </a:r>
            <a:br>
              <a:rPr sz="1600" dirty="0"/>
            </a:br>
            <a:endParaRPr sz="160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4378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98447"/>
            <a:ext cx="7886700" cy="158981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(SERL) 5-year consortium project led by UCL Energy Institute</a:t>
            </a:r>
          </a:p>
          <a:p>
            <a:pPr algn="ctr"/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www.serl.ac.uk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23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Neural network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A524-2A90-3816-F3AC-4E36C20E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96" y="1110773"/>
            <a:ext cx="8229600" cy="3394472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en-GB" sz="1600" dirty="0">
                <a:solidFill>
                  <a:srgbClr val="06287E"/>
                </a:solidFill>
                <a:latin typeface="Courier"/>
              </a:rPr>
              <a:t>  library</a:t>
            </a:r>
            <a:r>
              <a:rPr lang="en-GB" sz="1600" dirty="0">
                <a:latin typeface="Courier"/>
              </a:rPr>
              <a:t>(caret)</a:t>
            </a:r>
            <a:endParaRPr lang="en-GB" sz="1600" dirty="0">
              <a:solidFill>
                <a:srgbClr val="06287E"/>
              </a:solidFill>
              <a:latin typeface="Courier"/>
            </a:endParaRPr>
          </a:p>
          <a:p>
            <a:pPr lvl="0" indent="0">
              <a:buNone/>
            </a:pPr>
            <a:r>
              <a:rPr lang="en-GB" sz="1600" dirty="0">
                <a:solidFill>
                  <a:srgbClr val="06287E"/>
                </a:solidFill>
                <a:latin typeface="Courier"/>
              </a:rPr>
              <a:t>  library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 err="1">
                <a:latin typeface="Courier"/>
              </a:rPr>
              <a:t>nnet</a:t>
            </a:r>
            <a:r>
              <a:rPr lang="en-GB" sz="1600" dirty="0">
                <a:latin typeface="Courier"/>
              </a:rPr>
              <a:t>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train</a:t>
            </a:r>
            <a:r>
              <a:rPr lang="en-GB" sz="1600" dirty="0">
                <a:latin typeface="Courier"/>
              </a:rPr>
              <a:t>(formula,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dt,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method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en-GB" sz="1600" dirty="0" err="1">
                <a:solidFill>
                  <a:srgbClr val="4070A0"/>
                </a:solidFill>
                <a:latin typeface="Courier"/>
              </a:rPr>
              <a:t>nnet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preProcess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c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 err="1">
                <a:solidFill>
                  <a:srgbClr val="4070A0"/>
                </a:solidFill>
                <a:latin typeface="Courier"/>
              </a:rPr>
              <a:t>center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>
                <a:latin typeface="Courier"/>
              </a:rPr>
              <a:t>,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'scale'</a:t>
            </a:r>
            <a:r>
              <a:rPr lang="en-GB" sz="1600" dirty="0">
                <a:latin typeface="Courier"/>
              </a:rPr>
              <a:t>)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trControl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solidFill>
                  <a:srgbClr val="06287E"/>
                </a:solidFill>
                <a:latin typeface="Courier"/>
              </a:rPr>
              <a:t>trainControl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method 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"cv"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number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n_folds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savePredictions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"final"</a:t>
            </a:r>
            <a:r>
              <a:rPr lang="en-GB" sz="1600" dirty="0">
                <a:latin typeface="Courier"/>
              </a:rPr>
              <a:t>),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tuneGrid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solidFill>
                  <a:srgbClr val="06287E"/>
                </a:solidFill>
                <a:latin typeface="Courier"/>
              </a:rPr>
              <a:t>expand.grid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size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my_size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decay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my_decay</a:t>
            </a:r>
            <a:r>
              <a:rPr lang="en-GB" sz="1600" dirty="0">
                <a:latin typeface="Courier"/>
              </a:rPr>
              <a:t>),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linout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>
                <a:solidFill>
                  <a:srgbClr val="880000"/>
                </a:solidFill>
                <a:latin typeface="Courier"/>
              </a:rPr>
              <a:t>TRUE</a:t>
            </a:r>
            <a:r>
              <a:rPr lang="en-GB" sz="1600" dirty="0">
                <a:latin typeface="Courier"/>
              </a:rPr>
              <a:t>)</a:t>
            </a:r>
            <a:br>
              <a:rPr sz="1600" dirty="0"/>
            </a:br>
            <a:endParaRPr sz="160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8723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Extreme gradient boosting (</a:t>
            </a:r>
            <a:r>
              <a:rPr lang="en-GB" sz="4000" dirty="0" err="1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XGBoost</a:t>
            </a:r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)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A524-2A90-3816-F3AC-4E36C20E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96" y="1110773"/>
            <a:ext cx="8229600" cy="3394472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en-GB" sz="1600" dirty="0">
                <a:solidFill>
                  <a:srgbClr val="06287E"/>
                </a:solidFill>
                <a:latin typeface="Courier"/>
              </a:rPr>
              <a:t>  </a:t>
            </a:r>
            <a:endParaRPr sz="1600" dirty="0">
              <a:latin typeface="Courier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50D21-6530-57FA-AFD3-22E68118CC45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library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 err="1">
                <a:latin typeface="Courier"/>
              </a:rPr>
              <a:t>xgboost</a:t>
            </a:r>
            <a:r>
              <a:rPr lang="en-GB" sz="1600" dirty="0">
                <a:latin typeface="Courier"/>
              </a:rPr>
              <a:t>)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train</a:t>
            </a:r>
            <a:r>
              <a:rPr lang="en-GB" sz="1600" dirty="0">
                <a:latin typeface="Courier"/>
              </a:rPr>
              <a:t>(formula,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dt,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method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en-GB" sz="1600" dirty="0" err="1">
                <a:solidFill>
                  <a:srgbClr val="4070A0"/>
                </a:solidFill>
                <a:latin typeface="Courier"/>
              </a:rPr>
              <a:t>xgbLinear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preProcess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c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 err="1">
                <a:solidFill>
                  <a:srgbClr val="4070A0"/>
                </a:solidFill>
                <a:latin typeface="Courier"/>
              </a:rPr>
              <a:t>center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>
                <a:latin typeface="Courier"/>
              </a:rPr>
              <a:t>,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'scale'</a:t>
            </a:r>
            <a:r>
              <a:rPr lang="en-GB" sz="1600" dirty="0">
                <a:latin typeface="Courier"/>
              </a:rPr>
              <a:t>)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trControl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solidFill>
                  <a:srgbClr val="06287E"/>
                </a:solidFill>
                <a:latin typeface="Courier"/>
              </a:rPr>
              <a:t>trainControl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method 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"cv"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number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n_folds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savePredictions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"final"</a:t>
            </a:r>
            <a:r>
              <a:rPr lang="en-GB" sz="1600" dirty="0">
                <a:latin typeface="Courier"/>
              </a:rPr>
              <a:t>),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tuneGrid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solidFill>
                  <a:srgbClr val="06287E"/>
                </a:solidFill>
                <a:latin typeface="Courier"/>
              </a:rPr>
              <a:t>expand.grid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nrounds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n_rounds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lambda =</a:t>
            </a:r>
            <a:r>
              <a:rPr lang="en-GB" sz="1600" dirty="0">
                <a:latin typeface="Courier"/>
              </a:rPr>
              <a:t> l, 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alpha =</a:t>
            </a:r>
            <a:r>
              <a:rPr lang="en-GB" sz="1600" dirty="0">
                <a:latin typeface="Courier"/>
              </a:rPr>
              <a:t> a,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eta =</a:t>
            </a:r>
            <a:r>
              <a:rPr lang="en-GB" sz="1600" dirty="0">
                <a:latin typeface="Courier"/>
              </a:rPr>
              <a:t> e),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)</a:t>
            </a:r>
          </a:p>
        </p:txBody>
      </p:sp>
    </p:spTree>
    <p:extLst>
      <p:ext uri="{BB962C8B-B14F-4D97-AF65-F5344CB8AC3E}">
        <p14:creationId xmlns:p14="http://schemas.microsoft.com/office/powerpoint/2010/main" val="221153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BEFFD-6F50-4497-0214-40DD33E3DF5E}"/>
              </a:ext>
            </a:extLst>
          </p:cNvPr>
          <p:cNvSpPr/>
          <p:nvPr/>
        </p:nvSpPr>
        <p:spPr>
          <a:xfrm>
            <a:off x="323134" y="4228241"/>
            <a:ext cx="8727733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103162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Elastic net regression function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45DF1B-40F9-A33C-7756-F0C0072B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8276"/>
            <a:ext cx="8229600" cy="3394472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sz="1600" dirty="0" err="1">
                <a:latin typeface="Courier"/>
              </a:rPr>
              <a:t>Elastic_net_regression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007020"/>
                </a:solidFill>
                <a:latin typeface="Courier"/>
              </a:rPr>
              <a:t>&lt;-</a:t>
            </a:r>
            <a:r>
              <a:rPr sz="1600" dirty="0">
                <a:latin typeface="Courier"/>
              </a:rPr>
              <a:t> </a:t>
            </a:r>
            <a:r>
              <a:rPr sz="1600" b="1" dirty="0">
                <a:solidFill>
                  <a:srgbClr val="007020"/>
                </a:solidFill>
                <a:latin typeface="Courier"/>
              </a:rPr>
              <a:t>function</a:t>
            </a:r>
            <a:r>
              <a:rPr sz="1600" dirty="0">
                <a:latin typeface="Courier"/>
              </a:rPr>
              <a:t>(formula, dt, </a:t>
            </a:r>
            <a:r>
              <a:rPr sz="1600" dirty="0" err="1">
                <a:latin typeface="Courier"/>
              </a:rPr>
              <a:t>n_folds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  </a:t>
            </a:r>
            <a:r>
              <a:rPr sz="1600" dirty="0" err="1">
                <a:latin typeface="Courier"/>
              </a:rPr>
              <a:t>tuning_length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size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,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decay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n_rounds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,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l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a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,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e =</a:t>
            </a:r>
            <a:r>
              <a:rPr sz="1600" dirty="0">
                <a:latin typeface="Courier"/>
              </a:rPr>
              <a:t> </a:t>
            </a:r>
            <a:r>
              <a:rPr sz="1600" dirty="0">
                <a:solidFill>
                  <a:srgbClr val="880000"/>
                </a:solidFill>
                <a:latin typeface="Courier"/>
              </a:rPr>
              <a:t>NA</a:t>
            </a:r>
            <a:r>
              <a:rPr sz="1600" dirty="0">
                <a:latin typeface="Courier"/>
              </a:rPr>
              <a:t>) {</a:t>
            </a:r>
            <a:br>
              <a:rPr sz="1600" dirty="0"/>
            </a:b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library</a:t>
            </a:r>
            <a:r>
              <a:rPr sz="1600" dirty="0">
                <a:latin typeface="Courier"/>
              </a:rPr>
              <a:t>(caret)</a:t>
            </a:r>
            <a:br>
              <a:rPr sz="1600" dirty="0"/>
            </a:b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library</a:t>
            </a:r>
            <a:r>
              <a:rPr sz="1600" dirty="0">
                <a:latin typeface="Courier"/>
              </a:rPr>
              <a:t>(</a:t>
            </a:r>
            <a:r>
              <a:rPr sz="1600" dirty="0" err="1">
                <a:latin typeface="Courier"/>
              </a:rPr>
              <a:t>glmnet</a:t>
            </a:r>
            <a:r>
              <a:rPr sz="1600" dirty="0">
                <a:latin typeface="Courier"/>
              </a:rPr>
              <a:t>)</a:t>
            </a:r>
            <a:br>
              <a:rPr sz="1600" dirty="0"/>
            </a:br>
            <a:r>
              <a:rPr sz="1600" dirty="0">
                <a:latin typeface="Courier"/>
              </a:rPr>
              <a:t>  </a:t>
            </a:r>
            <a:endParaRPr lang="en-GB" sz="1600" dirty="0">
              <a:latin typeface="Courier"/>
            </a:endParaRPr>
          </a:p>
          <a:p>
            <a:pPr lvl="0" indent="0">
              <a:buNone/>
            </a:pPr>
            <a:r>
              <a:rPr lang="en-GB" sz="1600" dirty="0">
                <a:solidFill>
                  <a:srgbClr val="06287E"/>
                </a:solidFill>
                <a:latin typeface="Courier"/>
              </a:rPr>
              <a:t>  </a:t>
            </a:r>
            <a:r>
              <a:rPr sz="1600" dirty="0">
                <a:solidFill>
                  <a:srgbClr val="06287E"/>
                </a:solidFill>
                <a:latin typeface="Courier"/>
              </a:rPr>
              <a:t>train</a:t>
            </a:r>
            <a:r>
              <a:rPr sz="1600" dirty="0">
                <a:latin typeface="Courier"/>
              </a:rPr>
              <a:t>(formula,</a:t>
            </a:r>
            <a:br>
              <a:rPr sz="1600" dirty="0"/>
            </a:br>
            <a:r>
              <a:rPr sz="1600" dirty="0">
                <a:latin typeface="Courier"/>
              </a:rPr>
              <a:t>        dt,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method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sz="1600" dirty="0" err="1">
                <a:solidFill>
                  <a:srgbClr val="4070A0"/>
                </a:solidFill>
                <a:latin typeface="Courier"/>
              </a:rPr>
              <a:t>glmnet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trControl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solidFill>
                  <a:srgbClr val="06287E"/>
                </a:solidFill>
                <a:latin typeface="Courier"/>
              </a:rPr>
              <a:t>trainControl</a:t>
            </a:r>
            <a:r>
              <a:rPr sz="1600" dirty="0">
                <a:latin typeface="Courier"/>
              </a:rPr>
              <a:t>(</a:t>
            </a:r>
            <a:r>
              <a:rPr sz="1600" dirty="0">
                <a:solidFill>
                  <a:srgbClr val="7D9029"/>
                </a:solidFill>
                <a:latin typeface="Courier"/>
              </a:rPr>
              <a:t>method 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"cv"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</a:t>
            </a:r>
            <a:r>
              <a:rPr sz="1600" dirty="0">
                <a:solidFill>
                  <a:srgbClr val="7D9029"/>
                </a:solidFill>
                <a:latin typeface="Courier"/>
              </a:rPr>
              <a:t>number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n_folds</a:t>
            </a:r>
            <a:r>
              <a:rPr sz="1600" dirty="0">
                <a:latin typeface="Courier"/>
              </a:rPr>
              <a:t>,</a:t>
            </a:r>
            <a:br>
              <a:rPr sz="1600" dirty="0"/>
            </a:br>
            <a:r>
              <a:rPr sz="1600" dirty="0">
                <a:latin typeface="Courier"/>
              </a:rPr>
              <a:t>                         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savePredictions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 </a:t>
            </a:r>
            <a:r>
              <a:rPr sz="1600" dirty="0">
                <a:solidFill>
                  <a:srgbClr val="4070A0"/>
                </a:solidFill>
                <a:latin typeface="Courier"/>
              </a:rPr>
              <a:t>"final"</a:t>
            </a:r>
            <a:r>
              <a:rPr sz="1600" dirty="0">
                <a:latin typeface="Courier"/>
              </a:rPr>
              <a:t>),</a:t>
            </a:r>
            <a:br>
              <a:rPr sz="1600" dirty="0"/>
            </a:br>
            <a:r>
              <a:rPr sz="1600" dirty="0">
                <a:latin typeface="Courier"/>
              </a:rPr>
              <a:t>        </a:t>
            </a:r>
            <a:r>
              <a:rPr sz="1600" dirty="0" err="1">
                <a:solidFill>
                  <a:srgbClr val="7D9029"/>
                </a:solidFill>
                <a:latin typeface="Courier"/>
              </a:rPr>
              <a:t>tuneLength</a:t>
            </a:r>
            <a:r>
              <a:rPr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sz="1600" dirty="0">
                <a:latin typeface="Courier"/>
              </a:rPr>
              <a:t> </a:t>
            </a:r>
            <a:r>
              <a:rPr sz="1600" dirty="0" err="1">
                <a:latin typeface="Courier"/>
              </a:rPr>
              <a:t>my_tune_length</a:t>
            </a:r>
            <a:r>
              <a:rPr sz="1600" dirty="0">
                <a:latin typeface="Courier"/>
              </a:rPr>
              <a:t>)</a:t>
            </a:r>
            <a:br>
              <a:rPr sz="1600" dirty="0"/>
            </a:br>
            <a:r>
              <a:rPr sz="1600" dirty="0">
                <a:latin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588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Using caret to compare models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F6008-8F47-BD27-1FA5-C44F72AD590D}"/>
              </a:ext>
            </a:extLst>
          </p:cNvPr>
          <p:cNvSpPr txBox="1"/>
          <p:nvPr/>
        </p:nvSpPr>
        <p:spPr>
          <a:xfrm>
            <a:off x="220006" y="1161393"/>
            <a:ext cx="89239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urier"/>
              </a:rPr>
              <a:t>fitted </a:t>
            </a:r>
            <a:r>
              <a:rPr lang="en-GB" sz="1600" dirty="0">
                <a:solidFill>
                  <a:srgbClr val="007020"/>
                </a:solidFill>
                <a:latin typeface="Courier"/>
              </a:rPr>
              <a:t>&lt;-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get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 err="1">
                <a:latin typeface="Courier"/>
              </a:rPr>
              <a:t>model_choice</a:t>
            </a:r>
            <a:r>
              <a:rPr lang="en-GB" sz="1600" dirty="0">
                <a:latin typeface="Courier"/>
              </a:rPr>
              <a:t>)(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formula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my_formula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/>
              <a:t>						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dt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my_data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n_folds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kfolds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tuning_length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my_tune_length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preProcess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>
                <a:solidFill>
                  <a:srgbClr val="06287E"/>
                </a:solidFill>
                <a:latin typeface="Courier"/>
              </a:rPr>
              <a:t>c</a:t>
            </a:r>
            <a:r>
              <a:rPr lang="en-GB" sz="1600" dirty="0">
                <a:latin typeface="Courier"/>
              </a:rPr>
              <a:t>(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 err="1">
                <a:solidFill>
                  <a:srgbClr val="4070A0"/>
                </a:solidFill>
                <a:latin typeface="Courier"/>
              </a:rPr>
              <a:t>center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</a:t>
            </a:r>
            <a:r>
              <a:rPr lang="en-GB" sz="1600" dirty="0">
                <a:latin typeface="Courier"/>
              </a:rPr>
              <a:t>, </a:t>
            </a:r>
            <a:r>
              <a:rPr lang="en-GB" sz="1600" dirty="0">
                <a:solidFill>
                  <a:srgbClr val="4070A0"/>
                </a:solidFill>
                <a:latin typeface="Courier"/>
              </a:rPr>
              <a:t>'scale'</a:t>
            </a:r>
            <a:r>
              <a:rPr lang="en-GB" sz="1600" dirty="0">
                <a:latin typeface="Courier"/>
              </a:rPr>
              <a:t>),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size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my_sizes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decay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my_decay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 err="1">
                <a:solidFill>
                  <a:srgbClr val="7D9029"/>
                </a:solidFill>
                <a:latin typeface="Courier"/>
              </a:rPr>
              <a:t>n_rounds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 =</a:t>
            </a:r>
            <a:r>
              <a:rPr lang="en-GB" sz="1600" dirty="0">
                <a:latin typeface="Courier"/>
              </a:rPr>
              <a:t> </a:t>
            </a:r>
            <a:r>
              <a:rPr lang="en-GB" sz="1600" dirty="0" err="1">
                <a:latin typeface="Courier"/>
              </a:rPr>
              <a:t>my_rounds</a:t>
            </a:r>
            <a:r>
              <a:rPr lang="en-GB" sz="1600" dirty="0">
                <a:latin typeface="Courier"/>
              </a:rPr>
              <a:t>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l =</a:t>
            </a:r>
            <a:r>
              <a:rPr lang="en-GB" sz="1600" dirty="0">
                <a:latin typeface="Courier"/>
              </a:rPr>
              <a:t> lambda,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a =</a:t>
            </a:r>
            <a:r>
              <a:rPr lang="en-GB" sz="1600" dirty="0">
                <a:latin typeface="Courier"/>
              </a:rPr>
              <a:t> alpha,</a:t>
            </a:r>
            <a:br>
              <a:rPr lang="en-GB" sz="1600" dirty="0"/>
            </a:br>
            <a:r>
              <a:rPr lang="en-GB" sz="1600" dirty="0">
                <a:latin typeface="Courier"/>
              </a:rPr>
              <a:t>                            </a:t>
            </a:r>
            <a:r>
              <a:rPr lang="en-GB" sz="1600" dirty="0">
                <a:solidFill>
                  <a:srgbClr val="7D9029"/>
                </a:solidFill>
                <a:latin typeface="Courier"/>
              </a:rPr>
              <a:t>e =</a:t>
            </a:r>
            <a:r>
              <a:rPr lang="en-GB" sz="1600" dirty="0">
                <a:latin typeface="Courier"/>
              </a:rPr>
              <a:t> eta)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1319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Using caret to compare models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F6008-8F47-BD27-1FA5-C44F72AD590D}"/>
              </a:ext>
            </a:extLst>
          </p:cNvPr>
          <p:cNvSpPr txBox="1"/>
          <p:nvPr/>
        </p:nvSpPr>
        <p:spPr>
          <a:xfrm>
            <a:off x="220005" y="1161393"/>
            <a:ext cx="9034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fitted &lt;- get(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model_choice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 = 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my_formula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dt = 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my_data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n_folds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kfolds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					</a:t>
            </a:r>
            <a:r>
              <a:rPr lang="en-GB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tuning_length</a:t>
            </a:r>
            <a:r>
              <a:rPr lang="en-GB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my_tune_length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GB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					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=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my_sizes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decay =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my_decay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</a:t>
            </a:r>
            <a:r>
              <a:rPr lang="en-GB" dirty="0" err="1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n_rounds</a:t>
            </a:r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my_rounds</a:t>
            </a:r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lambda = </a:t>
            </a:r>
            <a:r>
              <a:rPr lang="en-GB" dirty="0" err="1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my_lambda</a:t>
            </a:r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alpha = </a:t>
            </a:r>
            <a:r>
              <a:rPr lang="en-GB" dirty="0" err="1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my_alpha</a:t>
            </a:r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dirty="0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eta = </a:t>
            </a:r>
            <a:r>
              <a:rPr lang="en-GB" dirty="0" err="1">
                <a:solidFill>
                  <a:srgbClr val="FE9C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my_edta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			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D376A-63C4-517F-D5CB-0161B863A9DF}"/>
              </a:ext>
            </a:extLst>
          </p:cNvPr>
          <p:cNvSpPr txBox="1"/>
          <p:nvPr/>
        </p:nvSpPr>
        <p:spPr>
          <a:xfrm>
            <a:off x="795740" y="1524000"/>
            <a:ext cx="280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cs typeface="Courier New" panose="02070309020205020404" pitchFamily="49" charset="0"/>
              </a:rPr>
              <a:t>Common to all my models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74077-98C4-E3EC-0ED5-175E0ADCE3A1}"/>
              </a:ext>
            </a:extLst>
          </p:cNvPr>
          <p:cNvSpPr txBox="1"/>
          <p:nvPr/>
        </p:nvSpPr>
        <p:spPr>
          <a:xfrm>
            <a:off x="1236007" y="1979709"/>
            <a:ext cx="225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cs typeface="Courier New" panose="02070309020205020404" pitchFamily="49" charset="0"/>
              </a:rPr>
              <a:t>Elastic net regression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9F7BC-ECDA-AE7E-24C5-4D9A246B8AAD}"/>
              </a:ext>
            </a:extLst>
          </p:cNvPr>
          <p:cNvSpPr txBox="1"/>
          <p:nvPr/>
        </p:nvSpPr>
        <p:spPr>
          <a:xfrm>
            <a:off x="1777874" y="2415309"/>
            <a:ext cx="225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cs typeface="Courier New" panose="02070309020205020404" pitchFamily="49" charset="0"/>
              </a:rPr>
              <a:t>Neural network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5949D-35B1-03F8-AF79-0A09E11B979D}"/>
              </a:ext>
            </a:extLst>
          </p:cNvPr>
          <p:cNvSpPr txBox="1"/>
          <p:nvPr/>
        </p:nvSpPr>
        <p:spPr>
          <a:xfrm>
            <a:off x="2484775" y="3257516"/>
            <a:ext cx="225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E9CC4"/>
                </a:solidFill>
                <a:cs typeface="Courier New" panose="02070309020205020404" pitchFamily="49" charset="0"/>
              </a:rPr>
              <a:t>XGBoost</a:t>
            </a:r>
            <a:endParaRPr lang="en-GB" dirty="0">
              <a:solidFill>
                <a:srgbClr val="FE9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39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Model outputs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F6008-8F47-BD27-1FA5-C44F72AD590D}"/>
              </a:ext>
            </a:extLst>
          </p:cNvPr>
          <p:cNvSpPr txBox="1"/>
          <p:nvPr/>
        </p:nvSpPr>
        <p:spPr>
          <a:xfrm>
            <a:off x="562396" y="1161393"/>
            <a:ext cx="78184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urier"/>
              </a:rPr>
              <a:t>cv_predictions</a:t>
            </a:r>
            <a:r>
              <a:rPr lang="en-GB" dirty="0">
                <a:latin typeface="Courier"/>
              </a:rPr>
              <a:t> </a:t>
            </a:r>
            <a:r>
              <a:rPr lang="en-GB" dirty="0">
                <a:solidFill>
                  <a:srgbClr val="007020"/>
                </a:solidFill>
                <a:latin typeface="Courier"/>
              </a:rPr>
              <a:t>&lt;-</a:t>
            </a:r>
            <a:r>
              <a:rPr lang="en-GB" dirty="0">
                <a:latin typeface="Courier"/>
              </a:rPr>
              <a:t> </a:t>
            </a:r>
            <a:r>
              <a:rPr lang="en-GB" dirty="0" err="1">
                <a:solidFill>
                  <a:srgbClr val="06287E"/>
                </a:solidFill>
                <a:latin typeface="Courier"/>
              </a:rPr>
              <a:t>data.table</a:t>
            </a:r>
            <a:r>
              <a:rPr lang="en-GB" dirty="0">
                <a:latin typeface="Courier"/>
              </a:rPr>
              <a:t>(</a:t>
            </a:r>
            <a:r>
              <a:rPr lang="en-GB" dirty="0" err="1">
                <a:latin typeface="Courier"/>
              </a:rPr>
              <a:t>fitted</a:t>
            </a:r>
            <a:r>
              <a:rPr lang="en-GB" dirty="0" err="1">
                <a:solidFill>
                  <a:srgbClr val="4070A0"/>
                </a:solidFill>
                <a:latin typeface="Courier"/>
              </a:rPr>
              <a:t>$</a:t>
            </a:r>
            <a:r>
              <a:rPr lang="en-GB" dirty="0" err="1">
                <a:latin typeface="Courier"/>
              </a:rPr>
              <a:t>pred</a:t>
            </a:r>
            <a:r>
              <a:rPr lang="en-GB" dirty="0">
                <a:latin typeface="Courier"/>
              </a:rPr>
              <a:t>) </a:t>
            </a:r>
            <a:br>
              <a:rPr lang="en-GB" dirty="0"/>
            </a:br>
            <a:r>
              <a:rPr lang="en-GB" dirty="0">
                <a:latin typeface="Courier"/>
              </a:rPr>
              <a:t>               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ourier New" panose="02070309020205020404" pitchFamily="49" charset="0"/>
              </a:rPr>
              <a:t>Merge with the training data, allows to compare cross-validated predictions with observations for each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ourier New" panose="02070309020205020404" pitchFamily="49" charset="0"/>
              </a:rPr>
              <a:t>I eliminated models where bias was too high then took the one with lowest mean monthly error (for each household)</a:t>
            </a:r>
          </a:p>
          <a:p>
            <a:endParaRPr lang="en-GB" sz="20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ourier New" panose="02070309020205020404" pitchFamily="49" charset="0"/>
              </a:rPr>
              <a:t>Get final predictions (for COVID-19 onwards (2 years)):</a:t>
            </a:r>
          </a:p>
          <a:p>
            <a:endParaRPr lang="en-GB" sz="2000" dirty="0">
              <a:cs typeface="Courier New" panose="02070309020205020404" pitchFamily="49" charset="0"/>
            </a:endParaRPr>
          </a:p>
          <a:p>
            <a:r>
              <a:rPr lang="en-GB" dirty="0">
                <a:latin typeface="Courier"/>
              </a:rPr>
              <a:t>counterfactuals </a:t>
            </a:r>
            <a:r>
              <a:rPr lang="en-GB" dirty="0">
                <a:solidFill>
                  <a:srgbClr val="007020"/>
                </a:solidFill>
                <a:latin typeface="Courier"/>
              </a:rPr>
              <a:t>&lt;-</a:t>
            </a:r>
            <a:r>
              <a:rPr lang="en-GB" dirty="0">
                <a:latin typeface="Courier"/>
              </a:rPr>
              <a:t> </a:t>
            </a:r>
            <a:r>
              <a:rPr lang="en-GB" dirty="0">
                <a:solidFill>
                  <a:srgbClr val="06287E"/>
                </a:solidFill>
                <a:latin typeface="Courier"/>
              </a:rPr>
              <a:t>predict</a:t>
            </a:r>
            <a:r>
              <a:rPr lang="en-GB" dirty="0">
                <a:latin typeface="Courier"/>
              </a:rPr>
              <a:t>(fitted, </a:t>
            </a:r>
            <a:r>
              <a:rPr lang="en-GB" dirty="0" err="1">
                <a:latin typeface="Courier"/>
              </a:rPr>
              <a:t>covid_input_data</a:t>
            </a:r>
            <a:r>
              <a:rPr lang="en-GB" dirty="0">
                <a:latin typeface="Courier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08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7" y="1160585"/>
            <a:ext cx="8317026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 err="1"/>
              <a:t>XGBoost</a:t>
            </a:r>
            <a:r>
              <a:rPr lang="en-GB" sz="1900" dirty="0"/>
              <a:t> was the most accurate for most households, followed by neural network models, and a few with elastic net regression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We considered NMBE (normalised mean bias error) and CV(RMSE) (Coefficient of the Variation of the Root Mean Square Error) and consider </a:t>
            </a:r>
            <a:r>
              <a:rPr lang="en-GB" sz="1900" b="1" dirty="0"/>
              <a:t>|NMBE| &lt; 5% </a:t>
            </a:r>
            <a:r>
              <a:rPr lang="en-GB" sz="1900" dirty="0"/>
              <a:t>and </a:t>
            </a:r>
            <a:r>
              <a:rPr lang="en-GB" sz="1900" b="1" dirty="0"/>
              <a:t>CV(RMSE) &lt; 15% </a:t>
            </a:r>
            <a:r>
              <a:rPr lang="en-GB" sz="1900" dirty="0"/>
              <a:t>at the monthly level to be ‘good’ (ASHRAE guidance)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Model Accuracy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22824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Overall error and bias</a:t>
            </a:r>
            <a:endParaRPr lang="en-GB" sz="1100" dirty="0">
              <a:solidFill>
                <a:srgbClr val="D9025B"/>
              </a:solidFill>
            </a:endParaRPr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1879FDC-3C60-C82F-C1D8-4275285F8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782062" y="240464"/>
            <a:ext cx="4862405" cy="416805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075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D295E86-DB96-7637-3417-5E38B10339E4}"/>
              </a:ext>
            </a:extLst>
          </p:cNvPr>
          <p:cNvPicPr/>
          <p:nvPr/>
        </p:nvPicPr>
        <p:blipFill rotWithShape="1">
          <a:blip r:embed="rId2"/>
          <a:srcRect b="15029"/>
          <a:stretch/>
        </p:blipFill>
        <p:spPr bwMode="auto">
          <a:xfrm>
            <a:off x="938042" y="873563"/>
            <a:ext cx="6888885" cy="3471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889F9-D028-76F4-2F41-6A8AD848B386}"/>
              </a:ext>
            </a:extLst>
          </p:cNvPr>
          <p:cNvSpPr txBox="1"/>
          <p:nvPr/>
        </p:nvSpPr>
        <p:spPr>
          <a:xfrm>
            <a:off x="562396" y="288788"/>
            <a:ext cx="7872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Final model accuracy: monthly error</a:t>
            </a:r>
            <a:endParaRPr lang="en-GB" sz="11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63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Final model accuracy: monthly bias</a:t>
            </a:r>
            <a:endParaRPr lang="en-GB" sz="1100" dirty="0">
              <a:solidFill>
                <a:srgbClr val="D9025B"/>
              </a:solidFill>
            </a:endParaRPr>
          </a:p>
        </p:txBody>
      </p:sp>
      <p:pic>
        <p:nvPicPr>
          <p:cNvPr id="2" name="Picture 1" descr="Chart, box and whisker chart&#10;&#10;Description automatically generated">
            <a:extLst>
              <a:ext uri="{FF2B5EF4-FFF2-40B4-BE49-F238E27FC236}">
                <a16:creationId xmlns:a16="http://schemas.microsoft.com/office/drawing/2014/main" id="{0B9B921C-8703-07E7-DE1E-73E947BC5702}"/>
              </a:ext>
            </a:extLst>
          </p:cNvPr>
          <p:cNvPicPr/>
          <p:nvPr/>
        </p:nvPicPr>
        <p:blipFill rotWithShape="1">
          <a:blip r:embed="rId2"/>
          <a:srcRect b="14682"/>
          <a:stretch/>
        </p:blipFill>
        <p:spPr bwMode="auto">
          <a:xfrm>
            <a:off x="1157681" y="1065403"/>
            <a:ext cx="6520392" cy="3338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24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414A79-81BB-492D-A01D-4B0D33703AFB}"/>
              </a:ext>
            </a:extLst>
          </p:cNvPr>
          <p:cNvSpPr/>
          <p:nvPr/>
        </p:nvSpPr>
        <p:spPr>
          <a:xfrm>
            <a:off x="576303" y="178654"/>
            <a:ext cx="7919998" cy="416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188000F9-50FB-4830-B45E-54EA06A9C6EA}"/>
              </a:ext>
            </a:extLst>
          </p:cNvPr>
          <p:cNvSpPr/>
          <p:nvPr/>
        </p:nvSpPr>
        <p:spPr>
          <a:xfrm>
            <a:off x="2941609" y="1172349"/>
            <a:ext cx="2680599" cy="2284247"/>
          </a:xfrm>
          <a:prstGeom prst="hexagon">
            <a:avLst/>
          </a:prstGeom>
          <a:solidFill>
            <a:schemeClr val="bg1"/>
          </a:solidFill>
          <a:ln w="19050" cap="flat" cmpd="sng" algn="ctr">
            <a:solidFill>
              <a:srgbClr val="44546A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2100" kern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05E175-B825-4723-895B-2918E5B9847F}"/>
              </a:ext>
            </a:extLst>
          </p:cNvPr>
          <p:cNvGrpSpPr/>
          <p:nvPr/>
        </p:nvGrpSpPr>
        <p:grpSpPr>
          <a:xfrm>
            <a:off x="2739552" y="3017940"/>
            <a:ext cx="1252804" cy="1252804"/>
            <a:chOff x="3745475" y="3812078"/>
            <a:chExt cx="1670405" cy="167040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2C4102-9829-43FB-9F20-D971E46E7BDB}"/>
                </a:ext>
              </a:extLst>
            </p:cNvPr>
            <p:cNvSpPr/>
            <p:nvPr/>
          </p:nvSpPr>
          <p:spPr>
            <a:xfrm>
              <a:off x="3745475" y="3812078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70AD47">
                  <a:lumMod val="75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47" name="Graphic 46" descr="House">
              <a:extLst>
                <a:ext uri="{FF2B5EF4-FFF2-40B4-BE49-F238E27FC236}">
                  <a16:creationId xmlns:a16="http://schemas.microsoft.com/office/drawing/2014/main" id="{16DCF093-D688-492E-ACB1-0FBC4555A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31702" y="3996943"/>
              <a:ext cx="789492" cy="789492"/>
            </a:xfrm>
            <a:prstGeom prst="rect">
              <a:avLst/>
            </a:prstGeom>
          </p:spPr>
        </p:pic>
        <p:pic>
          <p:nvPicPr>
            <p:cNvPr id="48" name="Content Placeholder 4">
              <a:extLst>
                <a:ext uri="{FF2B5EF4-FFF2-40B4-BE49-F238E27FC236}">
                  <a16:creationId xmlns:a16="http://schemas.microsoft.com/office/drawing/2014/main" id="{68E32BA1-8107-459F-A55F-1F28D7049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9"/>
            <a:stretch/>
          </p:blipFill>
          <p:spPr>
            <a:xfrm>
              <a:off x="4038175" y="4165826"/>
              <a:ext cx="1036139" cy="117482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9E6DD-3BDC-40E0-BBBB-1764450B5F19}"/>
              </a:ext>
            </a:extLst>
          </p:cNvPr>
          <p:cNvGrpSpPr/>
          <p:nvPr/>
        </p:nvGrpSpPr>
        <p:grpSpPr>
          <a:xfrm>
            <a:off x="2783381" y="378761"/>
            <a:ext cx="1252804" cy="1252804"/>
            <a:chOff x="3003314" y="2002265"/>
            <a:chExt cx="1670405" cy="167040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9E5C8C-A184-4610-9B4C-04B8AC3445E2}"/>
                </a:ext>
              </a:extLst>
            </p:cNvPr>
            <p:cNvSpPr/>
            <p:nvPr/>
          </p:nvSpPr>
          <p:spPr>
            <a:xfrm>
              <a:off x="3003314" y="2002265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49" name="Picture 2" descr="Data Analytics for Theft Detection - Electricity Today T&amp;D Magazine">
              <a:extLst>
                <a:ext uri="{FF2B5EF4-FFF2-40B4-BE49-F238E27FC236}">
                  <a16:creationId xmlns:a16="http://schemas.microsoft.com/office/drawing/2014/main" id="{C373057A-87BA-40E2-9A88-8EF33E88A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r="17656"/>
            <a:stretch/>
          </p:blipFill>
          <p:spPr bwMode="auto">
            <a:xfrm>
              <a:off x="3068811" y="2061108"/>
              <a:ext cx="1539410" cy="15394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Graphic 50" descr="Lightbulb">
              <a:extLst>
                <a:ext uri="{FF2B5EF4-FFF2-40B4-BE49-F238E27FC236}">
                  <a16:creationId xmlns:a16="http://schemas.microsoft.com/office/drawing/2014/main" id="{A1E77BE6-C8C2-4DE3-BB64-AC38481AD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34163" y="2903961"/>
              <a:ext cx="608706" cy="60870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246424-DA67-4409-999D-C938C5BE03A8}"/>
              </a:ext>
            </a:extLst>
          </p:cNvPr>
          <p:cNvGrpSpPr/>
          <p:nvPr/>
        </p:nvGrpSpPr>
        <p:grpSpPr>
          <a:xfrm>
            <a:off x="4474093" y="411408"/>
            <a:ext cx="1252804" cy="1252804"/>
            <a:chOff x="4903292" y="417555"/>
            <a:chExt cx="1670405" cy="167040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B7CEDD-F22E-4D3C-BF69-84BCF0E83C74}"/>
                </a:ext>
              </a:extLst>
            </p:cNvPr>
            <p:cNvSpPr/>
            <p:nvPr/>
          </p:nvSpPr>
          <p:spPr>
            <a:xfrm>
              <a:off x="4903292" y="417555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ED7D3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50" name="Picture 2" descr="Data Analytics for Theft Detection - Electricity Today T&amp;D Magazine">
              <a:extLst>
                <a:ext uri="{FF2B5EF4-FFF2-40B4-BE49-F238E27FC236}">
                  <a16:creationId xmlns:a16="http://schemas.microsoft.com/office/drawing/2014/main" id="{76E20C1E-1F8B-41E5-A9AC-208A128AF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r="17656"/>
            <a:stretch/>
          </p:blipFill>
          <p:spPr bwMode="auto">
            <a:xfrm>
              <a:off x="4977799" y="479003"/>
              <a:ext cx="1539410" cy="153941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Graphic 51" descr="Fire">
              <a:extLst>
                <a:ext uri="{FF2B5EF4-FFF2-40B4-BE49-F238E27FC236}">
                  <a16:creationId xmlns:a16="http://schemas.microsoft.com/office/drawing/2014/main" id="{C372A8EC-D26F-4B73-8311-A6772E0C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43560" y="1289856"/>
              <a:ext cx="607888" cy="60788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D68E3-5E8E-44FA-ACFF-2F86C94AE1C7}"/>
              </a:ext>
            </a:extLst>
          </p:cNvPr>
          <p:cNvGrpSpPr/>
          <p:nvPr/>
        </p:nvGrpSpPr>
        <p:grpSpPr>
          <a:xfrm>
            <a:off x="5211620" y="1673027"/>
            <a:ext cx="1252804" cy="1252804"/>
            <a:chOff x="6663686" y="2001337"/>
            <a:chExt cx="1670405" cy="167040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0FC61E-F163-4009-9B1B-AFE5FBD384D7}"/>
                </a:ext>
              </a:extLst>
            </p:cNvPr>
            <p:cNvSpPr/>
            <p:nvPr/>
          </p:nvSpPr>
          <p:spPr>
            <a:xfrm>
              <a:off x="6663686" y="2001337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C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53" name="Graphic 52" descr="Rain">
              <a:extLst>
                <a:ext uri="{FF2B5EF4-FFF2-40B4-BE49-F238E27FC236}">
                  <a16:creationId xmlns:a16="http://schemas.microsoft.com/office/drawing/2014/main" id="{C6F090A2-9343-49EF-B4CE-85C4DD26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70291" y="2662622"/>
              <a:ext cx="639325" cy="639325"/>
            </a:xfrm>
            <a:prstGeom prst="rect">
              <a:avLst/>
            </a:prstGeom>
          </p:spPr>
        </p:pic>
        <p:pic>
          <p:nvPicPr>
            <p:cNvPr id="54" name="Graphic 53" descr="Sun">
              <a:extLst>
                <a:ext uri="{FF2B5EF4-FFF2-40B4-BE49-F238E27FC236}">
                  <a16:creationId xmlns:a16="http://schemas.microsoft.com/office/drawing/2014/main" id="{E2D66D9C-7571-453A-BCC0-98CF508DB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94817" y="2218488"/>
              <a:ext cx="639325" cy="639325"/>
            </a:xfrm>
            <a:prstGeom prst="rect">
              <a:avLst/>
            </a:prstGeom>
          </p:spPr>
        </p:pic>
        <p:pic>
          <p:nvPicPr>
            <p:cNvPr id="55" name="Graphic 54" descr="Thermometer">
              <a:extLst>
                <a:ext uri="{FF2B5EF4-FFF2-40B4-BE49-F238E27FC236}">
                  <a16:creationId xmlns:a16="http://schemas.microsoft.com/office/drawing/2014/main" id="{83900B21-675F-48B3-AFE7-D301AFEB2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91462" y="2939319"/>
              <a:ext cx="639325" cy="63932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175EED-7F4B-429F-B44F-0E9AFBBD772A}"/>
              </a:ext>
            </a:extLst>
          </p:cNvPr>
          <p:cNvGrpSpPr/>
          <p:nvPr/>
        </p:nvGrpSpPr>
        <p:grpSpPr>
          <a:xfrm>
            <a:off x="647701" y="438622"/>
            <a:ext cx="2051957" cy="1147972"/>
            <a:chOff x="1109921" y="422952"/>
            <a:chExt cx="2599643" cy="153062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8BBB558-93A4-4BD0-8067-0C89F29BC711}"/>
                </a:ext>
              </a:extLst>
            </p:cNvPr>
            <p:cNvSpPr txBox="1"/>
            <p:nvPr/>
          </p:nvSpPr>
          <p:spPr>
            <a:xfrm>
              <a:off x="1109921" y="422952"/>
              <a:ext cx="2599643" cy="400109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GB" sz="1350" kern="0">
                  <a:solidFill>
                    <a:prstClr val="white"/>
                  </a:solidFill>
                  <a:latin typeface="Palatino Linotype" panose="02040502050505030304" pitchFamily="18" charset="0"/>
                </a:rPr>
                <a:t>Electricity data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525C954-BE83-4DDF-84AD-072E70D60290}"/>
                </a:ext>
              </a:extLst>
            </p:cNvPr>
            <p:cNvSpPr txBox="1"/>
            <p:nvPr/>
          </p:nvSpPr>
          <p:spPr>
            <a:xfrm>
              <a:off x="1109921" y="845585"/>
              <a:ext cx="2599642" cy="1107995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GB" sz="1200" kern="0" dirty="0">
                  <a:solidFill>
                    <a:srgbClr val="5B9BD5">
                      <a:lumMod val="50000"/>
                    </a:srgbClr>
                  </a:solidFill>
                  <a:latin typeface="Palatino Linotype" panose="02040502050505030304" pitchFamily="18" charset="0"/>
                </a:rPr>
                <a:t>Daily, half-hourly</a:t>
              </a:r>
            </a:p>
            <a:p>
              <a:pPr algn="r" defTabSz="685800">
                <a:defRPr/>
              </a:pPr>
              <a:r>
                <a:rPr lang="en-GB" sz="1200" kern="0" dirty="0">
                  <a:solidFill>
                    <a:srgbClr val="5B9BD5">
                      <a:lumMod val="50000"/>
                    </a:srgbClr>
                  </a:solidFill>
                  <a:latin typeface="Palatino Linotype" panose="02040502050505030304" pitchFamily="18" charset="0"/>
                </a:rPr>
                <a:t>All participants (in theory)</a:t>
              </a:r>
            </a:p>
            <a:p>
              <a:pPr lvl="0" algn="r">
                <a:defRPr/>
              </a:pPr>
              <a:r>
                <a:rPr lang="en-GB" sz="1200" kern="0" dirty="0">
                  <a:solidFill>
                    <a:srgbClr val="5B9BD5">
                      <a:lumMod val="50000"/>
                    </a:srgbClr>
                  </a:solidFill>
                  <a:latin typeface="Palatino Linotype" panose="02040502050505030304" pitchFamily="18" charset="0"/>
                </a:rPr>
                <a:t>From up to 12 months before consent onwards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3604F4-3409-455A-AA32-4AA6F6425EE6}"/>
              </a:ext>
            </a:extLst>
          </p:cNvPr>
          <p:cNvGrpSpPr/>
          <p:nvPr/>
        </p:nvGrpSpPr>
        <p:grpSpPr>
          <a:xfrm>
            <a:off x="647700" y="3177891"/>
            <a:ext cx="1997896" cy="1171506"/>
            <a:chOff x="241055" y="4093900"/>
            <a:chExt cx="3297151" cy="156200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B92476B-6780-455C-AB0C-5C88E217CB7D}"/>
                </a:ext>
              </a:extLst>
            </p:cNvPr>
            <p:cNvSpPr txBox="1"/>
            <p:nvPr/>
          </p:nvSpPr>
          <p:spPr>
            <a:xfrm>
              <a:off x="241055" y="4093900"/>
              <a:ext cx="3297151" cy="6771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350" kern="0" dirty="0">
                  <a:solidFill>
                    <a:prstClr val="white"/>
                  </a:solidFill>
                  <a:latin typeface="Palatino Linotype" panose="02040502050505030304" pitchFamily="18" charset="0"/>
                </a:rPr>
                <a:t>Energy Performance Certificate (EPC)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B5172F0-BA41-4B11-96B3-7EA88F128F07}"/>
                </a:ext>
              </a:extLst>
            </p:cNvPr>
            <p:cNvSpPr txBox="1"/>
            <p:nvPr/>
          </p:nvSpPr>
          <p:spPr>
            <a:xfrm>
              <a:off x="241055" y="4794134"/>
              <a:ext cx="3297151" cy="861775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GB" sz="1200" kern="0" dirty="0">
                  <a:solidFill>
                    <a:srgbClr val="70AD47">
                      <a:lumMod val="50000"/>
                    </a:srgbClr>
                  </a:solidFill>
                  <a:latin typeface="Palatino Linotype" panose="02040502050505030304" pitchFamily="18" charset="0"/>
                </a:rPr>
                <a:t>~50% of participants</a:t>
              </a:r>
            </a:p>
            <a:p>
              <a:pPr algn="r" defTabSz="685800">
                <a:defRPr/>
              </a:pPr>
              <a:r>
                <a:rPr lang="en-GB" sz="1200" kern="0" dirty="0">
                  <a:solidFill>
                    <a:srgbClr val="70AD47">
                      <a:lumMod val="50000"/>
                    </a:srgbClr>
                  </a:solidFill>
                  <a:latin typeface="Palatino Linotype" panose="02040502050505030304" pitchFamily="18" charset="0"/>
                </a:rPr>
                <a:t>Sourced from EPC Register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299100-A599-45BF-8AC4-12040AD17E78}"/>
              </a:ext>
            </a:extLst>
          </p:cNvPr>
          <p:cNvGrpSpPr/>
          <p:nvPr/>
        </p:nvGrpSpPr>
        <p:grpSpPr>
          <a:xfrm>
            <a:off x="5891161" y="3209466"/>
            <a:ext cx="2528939" cy="948684"/>
            <a:chOff x="7767081" y="4125048"/>
            <a:chExt cx="3444710" cy="126491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577577-8D00-4E66-BD5C-43542DD72A41}"/>
                </a:ext>
              </a:extLst>
            </p:cNvPr>
            <p:cNvSpPr txBox="1"/>
            <p:nvPr/>
          </p:nvSpPr>
          <p:spPr>
            <a:xfrm>
              <a:off x="7767081" y="4125048"/>
              <a:ext cx="3444710" cy="400109"/>
            </a:xfrm>
            <a:prstGeom prst="rect">
              <a:avLst/>
            </a:prstGeom>
            <a:solidFill>
              <a:srgbClr val="D0014C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350" kern="0">
                  <a:solidFill>
                    <a:prstClr val="white"/>
                  </a:solidFill>
                  <a:latin typeface="Palatino Linotype" panose="02040502050505030304" pitchFamily="18" charset="0"/>
                </a:rPr>
                <a:t>SERL Survey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6234BB4-57A9-4405-862C-68D977C57D1F}"/>
                </a:ext>
              </a:extLst>
            </p:cNvPr>
            <p:cNvSpPr txBox="1"/>
            <p:nvPr/>
          </p:nvSpPr>
          <p:spPr>
            <a:xfrm>
              <a:off x="7767081" y="4528185"/>
              <a:ext cx="3444709" cy="861774"/>
            </a:xfrm>
            <a:prstGeom prst="rect">
              <a:avLst/>
            </a:prstGeom>
            <a:solidFill>
              <a:srgbClr val="FFA3C4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200" kern="0" dirty="0">
                  <a:solidFill>
                    <a:srgbClr val="910134"/>
                  </a:solidFill>
                  <a:latin typeface="Palatino Linotype" panose="02040502050505030304" pitchFamily="18" charset="0"/>
                </a:rPr>
                <a:t>40 questions on the dwelling and household</a:t>
              </a:r>
            </a:p>
            <a:p>
              <a:pPr defTabSz="685800">
                <a:defRPr/>
              </a:pPr>
              <a:r>
                <a:rPr lang="en-GB" sz="1200" kern="0" dirty="0">
                  <a:solidFill>
                    <a:srgbClr val="910134"/>
                  </a:solidFill>
                  <a:latin typeface="Palatino Linotype" panose="02040502050505030304" pitchFamily="18" charset="0"/>
                </a:rPr>
                <a:t>One-off collection at sign up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BEA2F7-BA32-4953-A1B5-F6A5057D79AD}"/>
              </a:ext>
            </a:extLst>
          </p:cNvPr>
          <p:cNvGrpSpPr/>
          <p:nvPr/>
        </p:nvGrpSpPr>
        <p:grpSpPr>
          <a:xfrm>
            <a:off x="6544378" y="1811025"/>
            <a:ext cx="1875722" cy="1152572"/>
            <a:chOff x="8386425" y="2213396"/>
            <a:chExt cx="2845257" cy="151156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354963-F04D-431B-A4F9-6239098187D4}"/>
                </a:ext>
              </a:extLst>
            </p:cNvPr>
            <p:cNvSpPr txBox="1"/>
            <p:nvPr/>
          </p:nvSpPr>
          <p:spPr>
            <a:xfrm>
              <a:off x="8386425" y="2213396"/>
              <a:ext cx="2845257" cy="39354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350" kern="0">
                  <a:solidFill>
                    <a:prstClr val="white"/>
                  </a:solidFill>
                  <a:latin typeface="Palatino Linotype" panose="02040502050505030304" pitchFamily="18" charset="0"/>
                </a:rPr>
                <a:t>Weather data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191D58-1E4C-45FA-9946-9ACCC4DDA81E}"/>
                </a:ext>
              </a:extLst>
            </p:cNvPr>
            <p:cNvSpPr txBox="1"/>
            <p:nvPr/>
          </p:nvSpPr>
          <p:spPr>
            <a:xfrm>
              <a:off x="8386427" y="2635133"/>
              <a:ext cx="2845255" cy="1089830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200" kern="0" dirty="0">
                  <a:solidFill>
                    <a:srgbClr val="FFC000">
                      <a:lumMod val="50000"/>
                    </a:srgbClr>
                  </a:solidFill>
                  <a:latin typeface="Palatino Linotype" panose="02040502050505030304" pitchFamily="18" charset="0"/>
                </a:rPr>
                <a:t>ECMWF ERA5 reanalysis data</a:t>
              </a:r>
            </a:p>
            <a:p>
              <a:pPr defTabSz="685800">
                <a:defRPr/>
              </a:pPr>
              <a:r>
                <a:rPr lang="en-GB" sz="1200" kern="0" dirty="0">
                  <a:solidFill>
                    <a:srgbClr val="FFC000">
                      <a:lumMod val="50000"/>
                    </a:srgbClr>
                  </a:solidFill>
                  <a:latin typeface="Palatino Linotype" panose="02040502050505030304" pitchFamily="18" charset="0"/>
                </a:rPr>
                <a:t>Hourly, 30km resolution</a:t>
              </a:r>
            </a:p>
            <a:p>
              <a:pPr defTabSz="685800">
                <a:defRPr/>
              </a:pPr>
              <a:r>
                <a:rPr lang="en-GB" sz="1200" kern="0" dirty="0">
                  <a:solidFill>
                    <a:srgbClr val="FFC000">
                      <a:lumMod val="50000"/>
                    </a:srgbClr>
                  </a:solidFill>
                  <a:latin typeface="Palatino Linotype" panose="02040502050505030304" pitchFamily="18" charset="0"/>
                </a:rPr>
                <a:t>24 variables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A1B6E3-4E25-4ACA-B771-C3767A55013F}"/>
              </a:ext>
            </a:extLst>
          </p:cNvPr>
          <p:cNvGrpSpPr/>
          <p:nvPr/>
        </p:nvGrpSpPr>
        <p:grpSpPr>
          <a:xfrm>
            <a:off x="5820807" y="253566"/>
            <a:ext cx="2599293" cy="1362564"/>
            <a:chOff x="6648203" y="385728"/>
            <a:chExt cx="4563588" cy="144313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DA1FB02-93A3-4053-978F-9B7A18EAE1A1}"/>
                </a:ext>
              </a:extLst>
            </p:cNvPr>
            <p:cNvSpPr txBox="1"/>
            <p:nvPr/>
          </p:nvSpPr>
          <p:spPr>
            <a:xfrm>
              <a:off x="6648203" y="385728"/>
              <a:ext cx="4563588" cy="317826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350" kern="0">
                  <a:solidFill>
                    <a:prstClr val="white"/>
                  </a:solidFill>
                  <a:latin typeface="Palatino Linotype" panose="02040502050505030304" pitchFamily="18" charset="0"/>
                </a:rPr>
                <a:t>Gas data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EDF95B-9D25-47E4-ADD6-C78A9A70A34D}"/>
                </a:ext>
              </a:extLst>
            </p:cNvPr>
            <p:cNvSpPr txBox="1"/>
            <p:nvPr/>
          </p:nvSpPr>
          <p:spPr>
            <a:xfrm>
              <a:off x="6648205" y="753142"/>
              <a:ext cx="4563586" cy="107572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1200" kern="0" dirty="0">
                  <a:solidFill>
                    <a:srgbClr val="ED7D31">
                      <a:lumMod val="75000"/>
                    </a:srgbClr>
                  </a:solidFill>
                  <a:latin typeface="Palatino Linotype" panose="02040502050505030304" pitchFamily="18" charset="0"/>
                </a:rPr>
                <a:t>Daily, half-hourly</a:t>
              </a:r>
            </a:p>
            <a:p>
              <a:pPr defTabSz="685800">
                <a:defRPr/>
              </a:pPr>
              <a:r>
                <a:rPr lang="en-GB" sz="1200" kern="0" dirty="0">
                  <a:solidFill>
                    <a:srgbClr val="ED7D31">
                      <a:lumMod val="75000"/>
                    </a:srgbClr>
                  </a:solidFill>
                  <a:latin typeface="Palatino Linotype" panose="02040502050505030304" pitchFamily="18" charset="0"/>
                </a:rPr>
                <a:t>All participants with a DCC-enrolled mains gas meter from up to 12 months before consent onwards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2F483-0663-427D-BD6D-A0B119E2AAB8}"/>
              </a:ext>
            </a:extLst>
          </p:cNvPr>
          <p:cNvGrpSpPr/>
          <p:nvPr/>
        </p:nvGrpSpPr>
        <p:grpSpPr>
          <a:xfrm>
            <a:off x="4536009" y="2931248"/>
            <a:ext cx="1252804" cy="1297659"/>
            <a:chOff x="6024522" y="3766852"/>
            <a:chExt cx="1670405" cy="173021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2C3855-E590-4B97-9887-9930988D42B1}"/>
                </a:ext>
              </a:extLst>
            </p:cNvPr>
            <p:cNvSpPr/>
            <p:nvPr/>
          </p:nvSpPr>
          <p:spPr>
            <a:xfrm>
              <a:off x="6024522" y="3826659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D0014C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 dirty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64" name="Graphic 63" descr="Clipboard">
              <a:extLst>
                <a:ext uri="{FF2B5EF4-FFF2-40B4-BE49-F238E27FC236}">
                  <a16:creationId xmlns:a16="http://schemas.microsoft.com/office/drawing/2014/main" id="{3E57C684-3DF4-479C-8182-0275A5625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81097" y="3970230"/>
              <a:ext cx="1309065" cy="130906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7441BCA-696F-4DCC-A06A-9318077F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492" y="4197064"/>
              <a:ext cx="526830" cy="49316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A65B354-9961-46FA-AADE-A5FE77C120BD}"/>
                </a:ext>
              </a:extLst>
            </p:cNvPr>
            <p:cNvGrpSpPr/>
            <p:nvPr/>
          </p:nvGrpSpPr>
          <p:grpSpPr>
            <a:xfrm>
              <a:off x="6504585" y="4396064"/>
              <a:ext cx="630666" cy="527154"/>
              <a:chOff x="5885465" y="5517267"/>
              <a:chExt cx="465078" cy="383400"/>
            </a:xfrm>
            <a:solidFill>
              <a:srgbClr val="910134"/>
            </a:solidFill>
          </p:grpSpPr>
          <p:pic>
            <p:nvPicPr>
              <p:cNvPr id="69" name="Graphic 68" descr="Man with kid">
                <a:extLst>
                  <a:ext uri="{FF2B5EF4-FFF2-40B4-BE49-F238E27FC236}">
                    <a16:creationId xmlns:a16="http://schemas.microsoft.com/office/drawing/2014/main" id="{7A5E44A6-6F5B-49D4-A0F9-AB1B30F9B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5885465" y="5517267"/>
                <a:ext cx="383400" cy="383400"/>
              </a:xfrm>
              <a:prstGeom prst="rect">
                <a:avLst/>
              </a:prstGeom>
            </p:spPr>
          </p:pic>
          <p:pic>
            <p:nvPicPr>
              <p:cNvPr id="70" name="Graphic 69" descr="Man">
                <a:extLst>
                  <a:ext uri="{FF2B5EF4-FFF2-40B4-BE49-F238E27FC236}">
                    <a16:creationId xmlns:a16="http://schemas.microsoft.com/office/drawing/2014/main" id="{57227301-124A-436B-A0B3-DDCDE7505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6105524" y="5630852"/>
                <a:ext cx="245019" cy="245019"/>
              </a:xfrm>
              <a:prstGeom prst="rect">
                <a:avLst/>
              </a:prstGeom>
            </p:spPr>
          </p:pic>
        </p:grpSp>
        <p:pic>
          <p:nvPicPr>
            <p:cNvPr id="71" name="Graphic 70" descr="Pencil">
              <a:extLst>
                <a:ext uri="{FF2B5EF4-FFF2-40B4-BE49-F238E27FC236}">
                  <a16:creationId xmlns:a16="http://schemas.microsoft.com/office/drawing/2014/main" id="{6FC24F20-B4FD-450C-80E4-C473AFD48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2747679">
              <a:off x="6596749" y="3766852"/>
              <a:ext cx="457200" cy="457200"/>
            </a:xfrm>
            <a:prstGeom prst="rect">
              <a:avLst/>
            </a:prstGeom>
          </p:spPr>
        </p:pic>
        <p:pic>
          <p:nvPicPr>
            <p:cNvPr id="72" name="Graphic 71" descr="Electric car">
              <a:extLst>
                <a:ext uri="{FF2B5EF4-FFF2-40B4-BE49-F238E27FC236}">
                  <a16:creationId xmlns:a16="http://schemas.microsoft.com/office/drawing/2014/main" id="{119A1687-8835-434A-9C0A-E33AF8B6F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902978" y="4829500"/>
              <a:ext cx="556178" cy="556178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6083717-63DD-4188-870B-EDE9FA377F86}"/>
                </a:ext>
              </a:extLst>
            </p:cNvPr>
            <p:cNvGrpSpPr/>
            <p:nvPr/>
          </p:nvGrpSpPr>
          <p:grpSpPr>
            <a:xfrm>
              <a:off x="6246598" y="4787732"/>
              <a:ext cx="510287" cy="481340"/>
              <a:chOff x="7714347" y="4636366"/>
              <a:chExt cx="510287" cy="481340"/>
            </a:xfrm>
            <a:solidFill>
              <a:srgbClr val="E7E6E6">
                <a:lumMod val="10000"/>
              </a:srgbClr>
            </a:solidFill>
          </p:grpSpPr>
          <p:pic>
            <p:nvPicPr>
              <p:cNvPr id="74" name="Graphic 73" descr="Stopwatch">
                <a:extLst>
                  <a:ext uri="{FF2B5EF4-FFF2-40B4-BE49-F238E27FC236}">
                    <a16:creationId xmlns:a16="http://schemas.microsoft.com/office/drawing/2014/main" id="{8E4A1EF4-6537-407C-A82F-F44377A43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714347" y="4636366"/>
                <a:ext cx="346795" cy="346795"/>
              </a:xfrm>
              <a:prstGeom prst="rect">
                <a:avLst/>
              </a:prstGeom>
            </p:spPr>
          </p:pic>
          <p:pic>
            <p:nvPicPr>
              <p:cNvPr id="75" name="Graphic 74" descr="Bonfire">
                <a:extLst>
                  <a:ext uri="{FF2B5EF4-FFF2-40B4-BE49-F238E27FC236}">
                    <a16:creationId xmlns:a16="http://schemas.microsoft.com/office/drawing/2014/main" id="{1609D810-43B8-4537-971B-D52CDA35B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7887745" y="4780817"/>
                <a:ext cx="336889" cy="336889"/>
              </a:xfrm>
              <a:prstGeom prst="rect">
                <a:avLst/>
              </a:prstGeom>
            </p:spPr>
          </p:pic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C972285-6B46-4338-A4F4-6E58E7865B17}"/>
              </a:ext>
            </a:extLst>
          </p:cNvPr>
          <p:cNvSpPr txBox="1"/>
          <p:nvPr/>
        </p:nvSpPr>
        <p:spPr>
          <a:xfrm>
            <a:off x="3231012" y="1912261"/>
            <a:ext cx="21017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b="1" kern="0" dirty="0">
                <a:latin typeface="Palatino Linotype" panose="02040502050505030304" pitchFamily="18" charset="0"/>
              </a:rPr>
              <a:t>SERL </a:t>
            </a:r>
          </a:p>
          <a:p>
            <a:pPr algn="ctr" defTabSz="685800">
              <a:defRPr/>
            </a:pPr>
            <a:r>
              <a:rPr lang="en-GB" b="1" kern="0" dirty="0">
                <a:latin typeface="Palatino Linotype" panose="02040502050505030304" pitchFamily="18" charset="0"/>
              </a:rPr>
              <a:t>Observatory Data </a:t>
            </a:r>
            <a:r>
              <a:rPr lang="en-GB" sz="1350" b="1" kern="0" dirty="0">
                <a:latin typeface="Palatino Linotype" panose="02040502050505030304" pitchFamily="18" charset="0"/>
              </a:rPr>
              <a:t>13,000+ </a:t>
            </a:r>
          </a:p>
          <a:p>
            <a:pPr algn="ctr" defTabSz="685800">
              <a:defRPr/>
            </a:pPr>
            <a:r>
              <a:rPr lang="en-GB" sz="1350" b="1" kern="0" dirty="0">
                <a:latin typeface="Palatino Linotype" panose="02040502050505030304" pitchFamily="18" charset="0"/>
              </a:rPr>
              <a:t>households in GB</a:t>
            </a:r>
            <a:endParaRPr lang="en-GB" b="1" kern="0" dirty="0">
              <a:latin typeface="Palatino Linotype" panose="0204050205050503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94D298-B791-4CC6-91C4-B11118F67D01}"/>
              </a:ext>
            </a:extLst>
          </p:cNvPr>
          <p:cNvGrpSpPr/>
          <p:nvPr/>
        </p:nvGrpSpPr>
        <p:grpSpPr>
          <a:xfrm>
            <a:off x="2038692" y="1672140"/>
            <a:ext cx="1252804" cy="1252804"/>
            <a:chOff x="2683638" y="2250760"/>
            <a:chExt cx="1670405" cy="1670405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A77EA53-6128-4BD4-9F74-9343F16655AB}"/>
                </a:ext>
              </a:extLst>
            </p:cNvPr>
            <p:cNvSpPr/>
            <p:nvPr/>
          </p:nvSpPr>
          <p:spPr>
            <a:xfrm>
              <a:off x="2683638" y="2250760"/>
              <a:ext cx="1670405" cy="1670405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8ECFFC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3" name="Graphic 12" descr="Map with pin">
              <a:extLst>
                <a:ext uri="{FF2B5EF4-FFF2-40B4-BE49-F238E27FC236}">
                  <a16:creationId xmlns:a16="http://schemas.microsoft.com/office/drawing/2014/main" id="{3C4F604F-D115-40A4-9AA9-0046A3485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009620" y="2588065"/>
              <a:ext cx="1018439" cy="1018439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4301DD1-E20B-4E20-A463-D2C930009DEA}"/>
              </a:ext>
            </a:extLst>
          </p:cNvPr>
          <p:cNvGrpSpPr/>
          <p:nvPr/>
        </p:nvGrpSpPr>
        <p:grpSpPr>
          <a:xfrm>
            <a:off x="647700" y="1978274"/>
            <a:ext cx="1328669" cy="778238"/>
            <a:chOff x="1116111" y="3848049"/>
            <a:chExt cx="2589006" cy="103765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180C54E-6224-41A9-A305-7C60EC0E9C0E}"/>
                </a:ext>
              </a:extLst>
            </p:cNvPr>
            <p:cNvSpPr txBox="1"/>
            <p:nvPr/>
          </p:nvSpPr>
          <p:spPr>
            <a:xfrm>
              <a:off x="1116111" y="3848049"/>
              <a:ext cx="2589006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350" kern="0" dirty="0">
                  <a:solidFill>
                    <a:prstClr val="white"/>
                  </a:solidFill>
                  <a:latin typeface="Palatino Linotype" panose="02040502050505030304" pitchFamily="18" charset="0"/>
                </a:rPr>
                <a:t>Location data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381C586-9D9A-4750-93C7-368DE6A01BEE}"/>
                </a:ext>
              </a:extLst>
            </p:cNvPr>
            <p:cNvSpPr txBox="1"/>
            <p:nvPr/>
          </p:nvSpPr>
          <p:spPr>
            <a:xfrm>
              <a:off x="1116111" y="4270146"/>
              <a:ext cx="2589006" cy="615554"/>
            </a:xfrm>
            <a:prstGeom prst="rect">
              <a:avLst/>
            </a:prstGeom>
            <a:solidFill>
              <a:srgbClr val="CAE9FE"/>
            </a:solidFill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en-GB" sz="1200" kern="0" dirty="0">
                  <a:solidFill>
                    <a:srgbClr val="00B0F0"/>
                  </a:solidFill>
                  <a:latin typeface="Palatino Linotype" panose="02040502050505030304" pitchFamily="18" charset="0"/>
                </a:rPr>
                <a:t>Region, LSOA, IMD quintile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C5195E6-4F03-4958-B535-5890AA68BF3F}"/>
              </a:ext>
            </a:extLst>
          </p:cNvPr>
          <p:cNvSpPr/>
          <p:nvPr/>
        </p:nvSpPr>
        <p:spPr>
          <a:xfrm>
            <a:off x="-162588" y="4614698"/>
            <a:ext cx="40688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350" dirty="0">
                <a:hlinkClick r:id="rId33"/>
              </a:rPr>
              <a:t>https://www.mdpi.com/1996-1073/14/21/6934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5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80" y="1463093"/>
            <a:ext cx="2542373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Clear increase in overall consumption until autumn 2021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Increases in the 2021 winter lockdown not repeated in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0" y="288788"/>
            <a:ext cx="9050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Daily consumption: actual vs predicted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A4829-11E2-A189-543C-F03FF263445A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554A0DCF-1CF2-7363-212D-BFEDB8419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19" y="939251"/>
            <a:ext cx="5810114" cy="41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38" y="2526177"/>
            <a:ext cx="3015178" cy="304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Wide variety of changes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What might influence the scale and direction of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313267" y="288788"/>
            <a:ext cx="4000068" cy="198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Change in consumption across the sample</a:t>
            </a:r>
            <a:endParaRPr lang="en-GB" sz="1400" dirty="0">
              <a:solidFill>
                <a:srgbClr val="D9025B"/>
              </a:solidFill>
            </a:endParaRP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92BC708D-AB89-777D-D9A2-74590C061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35" y="0"/>
            <a:ext cx="5253848" cy="50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8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313267" y="288788"/>
            <a:ext cx="4000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Children/people in work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051F7-ECB3-27CD-E086-55F700F05FB2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E3BCFC39-3DD5-6785-099E-BB1A0A42A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07" y="63519"/>
            <a:ext cx="4124108" cy="50164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7E90AE-4852-998C-4A91-5AED9023257B}"/>
              </a:ext>
            </a:extLst>
          </p:cNvPr>
          <p:cNvSpPr txBox="1">
            <a:spLocks/>
          </p:cNvSpPr>
          <p:nvPr/>
        </p:nvSpPr>
        <p:spPr>
          <a:xfrm>
            <a:off x="551947" y="2160572"/>
            <a:ext cx="4124108" cy="277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900" dirty="0"/>
              <a:t>Children far more influential on electricity consumption than gas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Consistently higher-than-expected consumption even 2 years on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Trends in gas data unclear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Jan-Mar 2021 (winter lockdown) biggest effect on all groups</a:t>
            </a:r>
          </a:p>
        </p:txBody>
      </p:sp>
    </p:spTree>
    <p:extLst>
      <p:ext uri="{BB962C8B-B14F-4D97-AF65-F5344CB8AC3E}">
        <p14:creationId xmlns:p14="http://schemas.microsoft.com/office/powerpoint/2010/main" val="2950193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313267" y="288788"/>
            <a:ext cx="4000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Financial wellbeing</a:t>
            </a:r>
            <a:endParaRPr lang="en-GB" sz="1400" dirty="0">
              <a:solidFill>
                <a:srgbClr val="D9025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051F7-ECB3-27CD-E086-55F700F05FB2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B871844-5DB4-2091-61FB-9078F82BC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7" y="12044"/>
            <a:ext cx="4242643" cy="50282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131E34-6260-1192-1165-C11084F34C3D}"/>
              </a:ext>
            </a:extLst>
          </p:cNvPr>
          <p:cNvSpPr txBox="1">
            <a:spLocks/>
          </p:cNvSpPr>
          <p:nvPr/>
        </p:nvSpPr>
        <p:spPr>
          <a:xfrm>
            <a:off x="453314" y="2097343"/>
            <a:ext cx="3719974" cy="223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900" dirty="0"/>
              <a:t>Less well-off households increased consumption far less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More likely to be key workers? Fewer appliances? Worried about bill increases?</a:t>
            </a:r>
          </a:p>
        </p:txBody>
      </p:sp>
    </p:spTree>
    <p:extLst>
      <p:ext uri="{BB962C8B-B14F-4D97-AF65-F5344CB8AC3E}">
        <p14:creationId xmlns:p14="http://schemas.microsoft.com/office/powerpoint/2010/main" val="4010188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7" y="1160585"/>
            <a:ext cx="8317026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Big, detectable difference in consumption due to COVID-19 pandemic using predictive modelling techniques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Increases have remained for some households, but on average consumption returned to ‘normal’ at the start of 2022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Different picture for different types of household, as expected</a:t>
            </a:r>
          </a:p>
          <a:p>
            <a:pPr>
              <a:lnSpc>
                <a:spcPct val="120000"/>
              </a:lnSpc>
            </a:pPr>
            <a:r>
              <a:rPr lang="en-GB" sz="1900" dirty="0"/>
              <a:t>Noticeable differences by financial wellbeing and presence of children and working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Conclusions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1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7" y="1160585"/>
            <a:ext cx="8317026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Submitting our paper at the end of next week </a:t>
            </a:r>
            <a:r>
              <a:rPr lang="en-GB" sz="1800" dirty="0">
                <a:effectLst/>
                <a:latin typeface="Century Schoolbook" panose="02040604050505020304" pitchFamily="18" charset="0"/>
                <a:ea typeface="MS Gothic" panose="020B0609070205080204" pitchFamily="49" charset="-128"/>
                <a:cs typeface="Tahoma" panose="020B0604030504040204" pitchFamily="34" charset="0"/>
              </a:rPr>
              <a:t>“The short- and long-term impacts of COVID-19 on household energy consumption in England and Wales”</a:t>
            </a:r>
            <a:endParaRPr lang="en-GB" sz="1900" dirty="0"/>
          </a:p>
          <a:p>
            <a:pPr>
              <a:lnSpc>
                <a:spcPct val="120000"/>
              </a:lnSpc>
            </a:pPr>
            <a:r>
              <a:rPr lang="en-GB" sz="1900" dirty="0"/>
              <a:t>Explore how the cost-of-living crisis has affected energy consumption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Data for ~12,000 households from the last 2 years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Same techniques apply – challenge is to determine the most appropriate training period (energy bill rises overlap with COVID-19 variant rises)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What’s next?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5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0" y="28878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Creating figures in </a:t>
            </a:r>
            <a:r>
              <a:rPr lang="en-GB" sz="3200" dirty="0" err="1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Rmarkdown</a:t>
            </a:r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 (+</a:t>
            </a:r>
            <a:r>
              <a:rPr lang="en-GB" sz="3200" dirty="0" err="1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powerPoint</a:t>
            </a:r>
            <a:r>
              <a:rPr lang="en-GB" sz="32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)</a:t>
            </a:r>
            <a:endParaRPr lang="en-GB" sz="1100" dirty="0">
              <a:solidFill>
                <a:srgbClr val="D9025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A4829-11E2-A189-543C-F03FF263445A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8EE23F5-41FC-3D50-E8F7-1B745EC92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3356" y="1346886"/>
            <a:ext cx="7246433" cy="334371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6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A4829-11E2-A189-543C-F03FF263445A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F1F73EA7-8391-2F86-EE71-DFFEA3234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64223" y="1552074"/>
            <a:ext cx="7215553" cy="244212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057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269C-E77F-CB9A-ABC4-AB15978F4359}"/>
              </a:ext>
            </a:extLst>
          </p:cNvPr>
          <p:cNvSpPr/>
          <p:nvPr/>
        </p:nvSpPr>
        <p:spPr>
          <a:xfrm>
            <a:off x="218485" y="4433584"/>
            <a:ext cx="8456177" cy="11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A4829-11E2-A189-543C-F03FF263445A}"/>
              </a:ext>
            </a:extLst>
          </p:cNvPr>
          <p:cNvSpPr/>
          <p:nvPr/>
        </p:nvSpPr>
        <p:spPr>
          <a:xfrm>
            <a:off x="6565805" y="4228241"/>
            <a:ext cx="2485062" cy="8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">
            <a:extLst>
              <a:ext uri="{FF2B5EF4-FFF2-40B4-BE49-F238E27FC236}">
                <a16:creationId xmlns:a16="http://schemas.microsoft.com/office/drawing/2014/main" id="{D502DCB8-CBE5-D959-8B5F-543DF9E04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40173" y="1216160"/>
            <a:ext cx="7212800" cy="32174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46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A9CBE7F-140F-C720-2879-6455EF0B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45" y="1819241"/>
            <a:ext cx="1506712" cy="1505018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67CE807F-6878-B5B0-FDF1-DCDAB14063A2}"/>
              </a:ext>
            </a:extLst>
          </p:cNvPr>
          <p:cNvSpPr txBox="1"/>
          <p:nvPr/>
        </p:nvSpPr>
        <p:spPr>
          <a:xfrm>
            <a:off x="5449097" y="3442091"/>
            <a:ext cx="339926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7378"/>
            <a:r>
              <a:rPr lang="en-GB" sz="1600" b="1" dirty="0">
                <a:solidFill>
                  <a:srgbClr val="005D47"/>
                </a:solidFill>
                <a:latin typeface="Corbel" panose="020B0503020204020204" pitchFamily="34" charset="0"/>
              </a:rPr>
              <a:t>e.webborn@ucl.ac.uk </a:t>
            </a:r>
          </a:p>
          <a:p>
            <a:pPr algn="ctr" defTabSz="237378"/>
            <a:r>
              <a:rPr lang="en-GB" sz="1050" dirty="0">
                <a:solidFill>
                  <a:prstClr val="black"/>
                </a:solidFill>
                <a:latin typeface="Corbel" panose="020B0503020204020204" pitchFamily="34" charset="0"/>
              </a:rPr>
              <a:t>Dr Ellen Zapata-Webborn, UCL Energy Institute </a:t>
            </a:r>
          </a:p>
          <a:p>
            <a:pPr algn="ctr" defTabSz="237378"/>
            <a:endParaRPr lang="en-GB" sz="105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 defTabSz="237378"/>
            <a:endParaRPr lang="en-GB" sz="16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 defTabSz="237378"/>
            <a:r>
              <a:rPr lang="en-GB" sz="1600" b="1" dirty="0">
                <a:solidFill>
                  <a:srgbClr val="005D47"/>
                </a:solidFill>
                <a:latin typeface="Corbel" panose="020B0503020204020204" pitchFamily="34" charset="0"/>
              </a:rPr>
              <a:t>www.ellenwebborn.com/rusergroup</a:t>
            </a:r>
            <a:endParaRPr lang="en-GB" sz="1600" b="1" dirty="0">
              <a:solidFill>
                <a:srgbClr val="005D47"/>
              </a:solidFill>
              <a:latin typeface="Calibri" panose="020F0502020204030204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4BB47C2-D162-6249-68FD-0E67B7645B81}"/>
              </a:ext>
            </a:extLst>
          </p:cNvPr>
          <p:cNvSpPr txBox="1"/>
          <p:nvPr/>
        </p:nvSpPr>
        <p:spPr>
          <a:xfrm>
            <a:off x="5640597" y="646235"/>
            <a:ext cx="3016265" cy="86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7378">
              <a:lnSpc>
                <a:spcPct val="120000"/>
              </a:lnSpc>
            </a:pPr>
            <a:r>
              <a:rPr lang="en-GB" sz="1869" dirty="0">
                <a:solidFill>
                  <a:prstClr val="black"/>
                </a:solidFill>
                <a:latin typeface="Corbel" panose="020B0503020204020204" pitchFamily="34" charset="0"/>
              </a:rPr>
              <a:t>Why not join the </a:t>
            </a:r>
          </a:p>
          <a:p>
            <a:pPr algn="ctr" defTabSz="237378">
              <a:lnSpc>
                <a:spcPct val="120000"/>
              </a:lnSpc>
            </a:pPr>
            <a:r>
              <a:rPr lang="en-GB" sz="2492" b="1" dirty="0">
                <a:solidFill>
                  <a:srgbClr val="005D47"/>
                </a:solidFill>
                <a:latin typeface="Corbel" panose="020B0503020204020204" pitchFamily="34" charset="0"/>
              </a:rPr>
              <a:t>UCL R User Group</a:t>
            </a:r>
            <a:r>
              <a:rPr lang="en-GB" sz="2492" dirty="0">
                <a:solidFill>
                  <a:srgbClr val="005D47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8AB720F-23E7-1973-7FE7-008C6A034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2" y="646235"/>
            <a:ext cx="3078618" cy="3851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DB2AB-2C70-C3EB-3C47-05805AF4888B}"/>
              </a:ext>
            </a:extLst>
          </p:cNvPr>
          <p:cNvSpPr txBox="1"/>
          <p:nvPr/>
        </p:nvSpPr>
        <p:spPr>
          <a:xfrm>
            <a:off x="5624992" y="1668326"/>
            <a:ext cx="3016265" cy="155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7378">
              <a:lnSpc>
                <a:spcPct val="120000"/>
              </a:lnSpc>
            </a:pPr>
            <a:r>
              <a:rPr lang="en-GB" sz="1869" dirty="0">
                <a:solidFill>
                  <a:prstClr val="black"/>
                </a:solidFill>
                <a:latin typeface="Corbel" panose="020B0503020204020204" pitchFamily="34" charset="0"/>
              </a:rPr>
              <a:t>Next talk: </a:t>
            </a:r>
          </a:p>
          <a:p>
            <a:pPr algn="ctr" defTabSz="237378">
              <a:lnSpc>
                <a:spcPct val="120000"/>
              </a:lnSpc>
            </a:pPr>
            <a:r>
              <a:rPr lang="en-GB" sz="1869" b="1" dirty="0">
                <a:solidFill>
                  <a:prstClr val="black"/>
                </a:solidFill>
                <a:latin typeface="Corbel" panose="020B0503020204020204" pitchFamily="34" charset="0"/>
              </a:rPr>
              <a:t>Visualizing choice experiment data in </a:t>
            </a:r>
            <a:r>
              <a:rPr lang="en-GB" sz="1869" b="1" dirty="0" err="1">
                <a:solidFill>
                  <a:prstClr val="black"/>
                </a:solidFill>
                <a:latin typeface="Corbel" panose="020B0503020204020204" pitchFamily="34" charset="0"/>
              </a:rPr>
              <a:t>ggplot</a:t>
            </a:r>
            <a:r>
              <a:rPr lang="en-GB" sz="1869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37378">
              <a:lnSpc>
                <a:spcPct val="120000"/>
              </a:lnSpc>
            </a:pPr>
            <a:r>
              <a:rPr lang="en-GB" sz="1869" dirty="0">
                <a:solidFill>
                  <a:prstClr val="black"/>
                </a:solidFill>
                <a:latin typeface="Corbel" panose="020B0503020204020204" pitchFamily="34" charset="0"/>
              </a:rPr>
              <a:t>Thursday 16</a:t>
            </a:r>
            <a:r>
              <a:rPr lang="en-GB" sz="1869" baseline="30000" dirty="0">
                <a:solidFill>
                  <a:prstClr val="black"/>
                </a:solidFill>
                <a:latin typeface="Corbel" panose="020B0503020204020204" pitchFamily="34" charset="0"/>
              </a:rPr>
              <a:t>th</a:t>
            </a:r>
            <a:r>
              <a:rPr lang="en-GB" sz="1869" dirty="0">
                <a:solidFill>
                  <a:prstClr val="black"/>
                </a:solidFill>
                <a:latin typeface="Corbel" panose="020B0503020204020204" pitchFamily="34" charset="0"/>
              </a:rPr>
              <a:t> March 1pm</a:t>
            </a:r>
            <a:r>
              <a:rPr lang="en-GB" sz="2492" dirty="0">
                <a:solidFill>
                  <a:srgbClr val="005D47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25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A36D-B56B-4E1D-B51A-8141CD3E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C2204F"/>
                </a:solidFill>
              </a:rPr>
              <a:t>Recruitment since 2019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1D8D95B8-A987-4292-BDD0-6220F83788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84" y="1085719"/>
            <a:ext cx="5108593" cy="31786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923B48-5D07-4484-8691-65A45DE7CE99}"/>
              </a:ext>
            </a:extLst>
          </p:cNvPr>
          <p:cNvGrpSpPr/>
          <p:nvPr/>
        </p:nvGrpSpPr>
        <p:grpSpPr>
          <a:xfrm>
            <a:off x="4402952" y="1326190"/>
            <a:ext cx="4418249" cy="2329147"/>
            <a:chOff x="4274030" y="1891624"/>
            <a:chExt cx="5890999" cy="31055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4F6922-750B-4450-965A-ECE4B5A90255}"/>
                </a:ext>
              </a:extLst>
            </p:cNvPr>
            <p:cNvGrpSpPr/>
            <p:nvPr/>
          </p:nvGrpSpPr>
          <p:grpSpPr>
            <a:xfrm>
              <a:off x="4274030" y="2138137"/>
              <a:ext cx="5890999" cy="2859016"/>
              <a:chOff x="4832830" y="2152652"/>
              <a:chExt cx="5890999" cy="285901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4C865-7023-4137-AEEC-56E82DA0E032}"/>
                  </a:ext>
                </a:extLst>
              </p:cNvPr>
              <p:cNvSpPr txBox="1"/>
              <p:nvPr/>
            </p:nvSpPr>
            <p:spPr>
              <a:xfrm>
                <a:off x="4832830" y="4611559"/>
                <a:ext cx="169817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C2204F"/>
                    </a:solidFill>
                  </a:rPr>
                  <a:t>1708 wave 1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3A53669-3373-44A4-9E42-6D3378FAA2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7045" y="4641850"/>
                <a:ext cx="0" cy="337405"/>
              </a:xfrm>
              <a:prstGeom prst="straightConnector1">
                <a:avLst/>
              </a:prstGeom>
              <a:ln w="19050">
                <a:solidFill>
                  <a:srgbClr val="C220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FC052A0-DB7D-44AD-BC4E-0C0D1E6C74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8045" y="3968751"/>
                <a:ext cx="0" cy="642808"/>
              </a:xfrm>
              <a:prstGeom prst="straightConnector1">
                <a:avLst/>
              </a:prstGeom>
              <a:ln w="19050">
                <a:solidFill>
                  <a:srgbClr val="C220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12764-6FEE-4248-A2DF-446AE29963EF}"/>
                  </a:ext>
                </a:extLst>
              </p:cNvPr>
              <p:cNvSpPr txBox="1"/>
              <p:nvPr/>
            </p:nvSpPr>
            <p:spPr>
              <a:xfrm>
                <a:off x="7769705" y="4105489"/>
                <a:ext cx="1698171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C2204F"/>
                    </a:solidFill>
                  </a:rPr>
                  <a:t>3169 wave 2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0403003-910A-4775-BB96-5AD5D9876C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25658" y="2152652"/>
                <a:ext cx="0" cy="1800224"/>
              </a:xfrm>
              <a:prstGeom prst="straightConnector1">
                <a:avLst/>
              </a:prstGeom>
              <a:ln w="19050">
                <a:solidFill>
                  <a:srgbClr val="C220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B26D8D-7FA4-4676-B2E7-19A211835436}"/>
                  </a:ext>
                </a:extLst>
              </p:cNvPr>
              <p:cNvSpPr txBox="1"/>
              <p:nvPr/>
            </p:nvSpPr>
            <p:spPr>
              <a:xfrm>
                <a:off x="9025658" y="2823369"/>
                <a:ext cx="16981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50" dirty="0">
                    <a:solidFill>
                      <a:srgbClr val="C2204F"/>
                    </a:solidFill>
                  </a:rPr>
                  <a:t>8444 </a:t>
                </a:r>
              </a:p>
              <a:p>
                <a:r>
                  <a:rPr lang="en-GB" sz="1350" dirty="0">
                    <a:solidFill>
                      <a:srgbClr val="C2204F"/>
                    </a:solidFill>
                  </a:rPr>
                  <a:t>wave 3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A4BE7-7A78-4A92-9AFC-E5C8CD7B7AE0}"/>
                </a:ext>
              </a:extLst>
            </p:cNvPr>
            <p:cNvSpPr txBox="1"/>
            <p:nvPr/>
          </p:nvSpPr>
          <p:spPr>
            <a:xfrm>
              <a:off x="6495143" y="1891624"/>
              <a:ext cx="18676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>
                  <a:solidFill>
                    <a:srgbClr val="C2204F"/>
                  </a:solidFill>
                </a:rPr>
                <a:t>May 2021: 12,992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4B42F1-6B88-4966-929F-739B69D8861F}"/>
              </a:ext>
            </a:extLst>
          </p:cNvPr>
          <p:cNvSpPr txBox="1"/>
          <p:nvPr/>
        </p:nvSpPr>
        <p:spPr>
          <a:xfrm>
            <a:off x="628650" y="1266476"/>
            <a:ext cx="25493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C2204F"/>
                </a:solidFill>
              </a:rPr>
              <a:t>Total recruited: </a:t>
            </a:r>
          </a:p>
          <a:p>
            <a:r>
              <a:rPr lang="en-GB" sz="1900" b="1" dirty="0">
                <a:solidFill>
                  <a:srgbClr val="C2204F"/>
                </a:solidFill>
              </a:rPr>
              <a:t>13,321</a:t>
            </a:r>
          </a:p>
          <a:p>
            <a:endParaRPr lang="en-GB" sz="1900" dirty="0">
              <a:solidFill>
                <a:srgbClr val="C2204F"/>
              </a:solidFill>
            </a:endParaRPr>
          </a:p>
          <a:p>
            <a:r>
              <a:rPr lang="en-GB" sz="1900" dirty="0">
                <a:solidFill>
                  <a:srgbClr val="C2204F"/>
                </a:solidFill>
              </a:rPr>
              <a:t>Still ‘active’ in May 2021: </a:t>
            </a:r>
            <a:r>
              <a:rPr lang="en-GB" sz="1900" b="1" dirty="0">
                <a:solidFill>
                  <a:srgbClr val="C2204F"/>
                </a:solidFill>
              </a:rPr>
              <a:t>12,992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04DC70-F3C4-4BEE-A661-779E95B280F6}"/>
              </a:ext>
            </a:extLst>
          </p:cNvPr>
          <p:cNvSpPr txBox="1"/>
          <p:nvPr/>
        </p:nvSpPr>
        <p:spPr>
          <a:xfrm>
            <a:off x="628651" y="3019753"/>
            <a:ext cx="23921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/>
              <a:t>Households known to have a smart meter sent letters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465D24-7DA0-400B-897C-2AE0103BD8D4}"/>
              </a:ext>
            </a:extLst>
          </p:cNvPr>
          <p:cNvSpPr/>
          <p:nvPr/>
        </p:nvSpPr>
        <p:spPr>
          <a:xfrm>
            <a:off x="-48423" y="4731157"/>
            <a:ext cx="40688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1350" dirty="0">
                <a:hlinkClick r:id="rId3"/>
              </a:rPr>
              <a:t>https://www.mdpi.com/1996-1073/14/21/6934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424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88265" y="1279087"/>
            <a:ext cx="3698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SERL publications</a:t>
            </a:r>
          </a:p>
          <a:p>
            <a:r>
              <a:rPr lang="en-GB" dirty="0">
                <a:ea typeface="Verdana" panose="020B0604030504040204" pitchFamily="34" charset="0"/>
                <a:cs typeface="Calibri Light" panose="020F0302020204030204" pitchFamily="34" charset="0"/>
                <a:hlinkClick r:id="rId2"/>
              </a:rPr>
              <a:t>https://serl.ac.uk/key-documents/</a:t>
            </a:r>
            <a:endParaRPr lang="en-GB" dirty="0"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n-GB" dirty="0"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ea typeface="Verdana" panose="020B0604030504040204" pitchFamily="34" charset="0"/>
                <a:cs typeface="Calibri Light" panose="020F0302020204030204" pitchFamily="34" charset="0"/>
              </a:rPr>
              <a:t>For any questions regarding SERL or access to SERL data please contact</a:t>
            </a:r>
          </a:p>
          <a:p>
            <a:r>
              <a:rPr lang="en-GB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James O’Toole</a:t>
            </a:r>
          </a:p>
          <a:p>
            <a:r>
              <a:rPr lang="en-GB" dirty="0">
                <a:ea typeface="Verdana" panose="020B0604030504040204" pitchFamily="34" charset="0"/>
                <a:cs typeface="Calibri Light" panose="020F0302020204030204" pitchFamily="34" charset="0"/>
              </a:rPr>
              <a:t>SERL Consortium Manager</a:t>
            </a:r>
          </a:p>
          <a:p>
            <a:r>
              <a:rPr lang="en-GB" dirty="0">
                <a:ea typeface="Verdana" panose="020B0604030504040204" pitchFamily="34" charset="0"/>
                <a:cs typeface="Calibri Light" panose="020F0302020204030204" pitchFamily="34" charset="0"/>
              </a:rPr>
              <a:t>j.otoole@ucl.ac.uk</a:t>
            </a:r>
          </a:p>
          <a:p>
            <a:r>
              <a:rPr lang="en-GB" dirty="0">
                <a:solidFill>
                  <a:srgbClr val="D9025B"/>
                </a:solidFill>
                <a:ea typeface="Verdana" panose="020B0604030504040204" pitchFamily="34" charset="0"/>
                <a:cs typeface="Calibri Light" panose="020F0302020204030204" pitchFamily="34" charset="0"/>
                <a:hlinkClick r:id="rId3"/>
              </a:rPr>
              <a:t>www.serl.ac.uk</a:t>
            </a:r>
            <a:r>
              <a:rPr lang="en-GB" dirty="0">
                <a:solidFill>
                  <a:srgbClr val="D9025B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1D8D2-D52F-D184-C620-4C724208049C}"/>
              </a:ext>
            </a:extLst>
          </p:cNvPr>
          <p:cNvSpPr txBox="1"/>
          <p:nvPr/>
        </p:nvSpPr>
        <p:spPr>
          <a:xfrm>
            <a:off x="556891" y="1279088"/>
            <a:ext cx="346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Paper pre-print: </a:t>
            </a:r>
            <a:r>
              <a:rPr lang="en-GB" sz="18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  <a:hlinkClick r:id="rId4"/>
              </a:rPr>
              <a:t>https://osf.io/m5p3b/</a:t>
            </a:r>
            <a:r>
              <a:rPr lang="en-GB" sz="1800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endParaRPr lang="en-GB" dirty="0">
              <a:solidFill>
                <a:srgbClr val="D9025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D9025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D9025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Dr Ellen Zapata-Webborn</a:t>
            </a:r>
          </a:p>
          <a:p>
            <a:r>
              <a:rPr lang="en-GB" dirty="0">
                <a:solidFill>
                  <a:srgbClr val="D9025B"/>
                </a:solidFill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www.ellenwebborn.com</a:t>
            </a:r>
            <a:endParaRPr lang="en-GB" dirty="0">
              <a:solidFill>
                <a:srgbClr val="D9025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@ellenwebborn</a:t>
            </a: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e.webborn@ucl.ac.uk</a:t>
            </a:r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Research funded by EPSRC and NGED (formerly WPD)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DDDB8-E3BD-F533-EC4D-3CDC0FBAB8D5}"/>
              </a:ext>
            </a:extLst>
          </p:cNvPr>
          <p:cNvSpPr txBox="1"/>
          <p:nvPr/>
        </p:nvSpPr>
        <p:spPr>
          <a:xfrm>
            <a:off x="562396" y="288788"/>
            <a:ext cx="7872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Any questions?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8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5BF7-D26A-9BFD-356D-F479F321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867" y="602493"/>
            <a:ext cx="4165875" cy="9941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Cast your mind back to January 2020…</a:t>
            </a:r>
          </a:p>
        </p:txBody>
      </p:sp>
      <p:sp>
        <p:nvSpPr>
          <p:cNvPr id="1037" name="Freeform: Shape 103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3941191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7 Books About Past Decades That Feel Like Traveling Back in Time - Electric  Literature">
            <a:extLst>
              <a:ext uri="{FF2B5EF4-FFF2-40B4-BE49-F238E27FC236}">
                <a16:creationId xmlns:a16="http://schemas.microsoft.com/office/drawing/2014/main" id="{B84B4B82-D095-4E25-A628-6DB05C2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482" b="2"/>
          <a:stretch/>
        </p:blipFill>
        <p:spPr bwMode="auto">
          <a:xfrm>
            <a:off x="20" y="1"/>
            <a:ext cx="4397771" cy="3738686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Content Placeholder 7">
            <a:extLst>
              <a:ext uri="{FF2B5EF4-FFF2-40B4-BE49-F238E27FC236}">
                <a16:creationId xmlns:a16="http://schemas.microsoft.com/office/drawing/2014/main" id="{A484A56E-FDE6-496A-9857-6601EA92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791" y="1928435"/>
            <a:ext cx="4397771" cy="2653823"/>
          </a:xfrm>
        </p:spPr>
        <p:txBody>
          <a:bodyPr anchor="t">
            <a:normAutofit/>
          </a:bodyPr>
          <a:lstStyle/>
          <a:p>
            <a:r>
              <a:rPr lang="en-GB" sz="1900" dirty="0"/>
              <a:t>SERL has been collecting smart meter data from 1700 households dating back ~6-18 months</a:t>
            </a:r>
          </a:p>
          <a:p>
            <a:r>
              <a:rPr lang="en-GB" sz="1900" dirty="0"/>
              <a:t>Planning the 2</a:t>
            </a:r>
            <a:r>
              <a:rPr lang="en-GB" sz="1900" baseline="30000" dirty="0"/>
              <a:t>nd</a:t>
            </a:r>
            <a:r>
              <a:rPr lang="en-GB" sz="1900" dirty="0"/>
              <a:t> recruitment wave</a:t>
            </a:r>
          </a:p>
          <a:p>
            <a:r>
              <a:rPr lang="en-GB" sz="1900" dirty="0"/>
              <a:t>Research projects planned, things are running ‘fairly’ smoothly</a:t>
            </a:r>
          </a:p>
          <a:p>
            <a:r>
              <a:rPr lang="en-GB" sz="1900" dirty="0"/>
              <a:t>“COVID-19” is barely on the UK radar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49681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4572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D9025B"/>
                </a:solidFill>
                <a:latin typeface="Calibri Light" panose="020F0302020204030204"/>
              </a:rPr>
              <a:t>23</a:t>
            </a:r>
            <a:r>
              <a:rPr lang="en-GB" sz="4000" baseline="30000" dirty="0">
                <a:solidFill>
                  <a:srgbClr val="D9025B"/>
                </a:solidFill>
                <a:latin typeface="Calibri Light" panose="020F0302020204030204"/>
              </a:rPr>
              <a:t>rd</a:t>
            </a:r>
            <a:r>
              <a:rPr lang="en-GB" sz="4000" dirty="0">
                <a:solidFill>
                  <a:srgbClr val="D9025B"/>
                </a:solidFill>
                <a:latin typeface="Calibri Light" panose="020F0302020204030204"/>
              </a:rPr>
              <a:t> March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national lockdown in the 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902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National Lockdown - Stay Home | St Albans City and District Council">
            <a:extLst>
              <a:ext uri="{FF2B5EF4-FFF2-40B4-BE49-F238E27FC236}">
                <a16:creationId xmlns:a16="http://schemas.microsoft.com/office/drawing/2014/main" id="{3F63D9C3-96DF-2CC4-1E83-9EEB25C7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35" y="189580"/>
            <a:ext cx="1551634" cy="15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have two years of Covid-19 shaped the high street? | Centre for Cities">
            <a:extLst>
              <a:ext uri="{FF2B5EF4-FFF2-40B4-BE49-F238E27FC236}">
                <a16:creationId xmlns:a16="http://schemas.microsoft.com/office/drawing/2014/main" id="{93B887C7-8666-A37D-1FD4-98AC9345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7" y="1877738"/>
            <a:ext cx="4424051" cy="23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vid: What will the England lockdown achieve? - BBC News">
            <a:extLst>
              <a:ext uri="{FF2B5EF4-FFF2-40B4-BE49-F238E27FC236}">
                <a16:creationId xmlns:a16="http://schemas.microsoft.com/office/drawing/2014/main" id="{8344DB68-163B-D2AD-968E-194DE4E0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2" y="1868702"/>
            <a:ext cx="4131523" cy="23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5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17E3C-3287-F015-3110-6AA1EE2B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9235"/>
            <a:ext cx="7886700" cy="24819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National energy demand decreases 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Domestic electricity demand estimated to increases by ~17% 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Shift from peak to daytime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315783" y="254412"/>
            <a:ext cx="7693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D9025B"/>
                </a:solidFill>
                <a:latin typeface="Calibri Light" panose="020F0302020204030204"/>
                <a:ea typeface="+mj-ea"/>
                <a:cs typeface="+mj-cs"/>
              </a:rPr>
              <a:t>Initial estimates of energy impact in lockdown 1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84" y="1298089"/>
            <a:ext cx="7765248" cy="27032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900" dirty="0"/>
              <a:t>Changed our research plans as perfectly placed to study the impact of COVID-19 and determine the permanence of energy consumption changes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900" dirty="0"/>
              <a:t>Surveyed recruited participants on the impact of COVID-19 on their energy-related behaviours, and their circumstances (~1000 responses)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900" dirty="0"/>
              <a:t>Multiple new research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D9025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SERL Reaction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4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09" y="1160585"/>
            <a:ext cx="7070853" cy="3338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How did domestic electricity and gas consumption change due to COVID-19 in the 2 years since lockdown 1 began?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Change in total consumption each month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Change in daily demand profiles 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Change by household type, e.g. number of children in the household, number of working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6C9C-711A-BA9E-9C6D-7651574382FC}"/>
              </a:ext>
            </a:extLst>
          </p:cNvPr>
          <p:cNvSpPr txBox="1"/>
          <p:nvPr/>
        </p:nvSpPr>
        <p:spPr>
          <a:xfrm>
            <a:off x="562396" y="288788"/>
            <a:ext cx="6752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D9025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Research questions</a:t>
            </a:r>
            <a:endParaRPr lang="en-GB" sz="1400" dirty="0">
              <a:solidFill>
                <a:srgbClr val="D90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1958</Words>
  <Application>Microsoft Office PowerPoint</Application>
  <PresentationFormat>On-screen Show (16:9)</PresentationFormat>
  <Paragraphs>216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Century Schoolbook</vt:lpstr>
      <vt:lpstr>Corbel</vt:lpstr>
      <vt:lpstr>Courier</vt:lpstr>
      <vt:lpstr>Courier New</vt:lpstr>
      <vt:lpstr>Palatino Linotype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Recruitment since 2019</vt:lpstr>
      <vt:lpstr>Cast your mind back to January 2020…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mean external temperature and  solar radiation</vt:lpstr>
      <vt:lpstr>Which dates have similar conditions?</vt:lpstr>
      <vt:lpstr>How about the same dates 1 year earlier?</vt:lpstr>
      <vt:lpstr>Approach: Predictive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Zapata-Webborn, Ellen</cp:lastModifiedBy>
  <cp:revision>116</cp:revision>
  <dcterms:created xsi:type="dcterms:W3CDTF">2014-08-20T12:29:59Z</dcterms:created>
  <dcterms:modified xsi:type="dcterms:W3CDTF">2023-04-04T20:30:44Z</dcterms:modified>
</cp:coreProperties>
</file>